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66" r:id="rId12"/>
    <p:sldId id="267" r:id="rId13"/>
    <p:sldId id="271" r:id="rId14"/>
    <p:sldId id="272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885" y="750626"/>
            <a:ext cx="7438030" cy="1241947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093" y="491318"/>
            <a:ext cx="10727140" cy="57866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CITY OF MIAMI POLICE DEPARTMENT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ULTRA MUSIC FESTIVAL 2018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MPD SPECIAL EVENTS UNIT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OFFICE HOURS 8AM – 4PM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CONTACT INFORMATION</a:t>
            </a:r>
            <a:br>
              <a:rPr lang="en-US" dirty="0"/>
            </a:br>
            <a:r>
              <a:rPr lang="en-US" dirty="0"/>
              <a:t>(305) 603-6510</a:t>
            </a:r>
            <a:br>
              <a:rPr lang="en-US" dirty="0"/>
            </a:br>
            <a:br>
              <a:rPr lang="en-US" dirty="0"/>
            </a:br>
            <a:r>
              <a:rPr lang="en-US" dirty="0"/>
              <a:t>UNIT COMMANDER</a:t>
            </a:r>
            <a:br>
              <a:rPr lang="en-US" dirty="0"/>
            </a:br>
            <a:r>
              <a:rPr lang="en-US" dirty="0"/>
              <a:t>LT. GILBERTO GOMEZ</a:t>
            </a:r>
          </a:p>
        </p:txBody>
      </p:sp>
    </p:spTree>
    <p:extLst>
      <p:ext uri="{BB962C8B-B14F-4D97-AF65-F5344CB8AC3E}">
        <p14:creationId xmlns:p14="http://schemas.microsoft.com/office/powerpoint/2010/main" val="396345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278424"/>
              </p:ext>
            </p:extLst>
          </p:nvPr>
        </p:nvGraphicFramePr>
        <p:xfrm>
          <a:off x="532263" y="218364"/>
          <a:ext cx="11054685" cy="6209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Document" r:id="rId3" imgW="6827161" imgH="9232448" progId="Word.Document.8">
                  <p:embed/>
                </p:oleObj>
              </mc:Choice>
              <mc:Fallback>
                <p:oleObj name="Document" r:id="rId3" imgW="6827161" imgH="9232448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2263" y="218364"/>
                        <a:ext cx="11054685" cy="6209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8745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490" y="914400"/>
            <a:ext cx="1119116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OTHER AREA EVENTS (ULTRA WEEKEND)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PAC – FRIDAY 3/23 – 6PM MPD PRESENCE – 8PM EVENT START (ZBOH – ORFEO ED EURIDICE)</a:t>
            </a:r>
          </a:p>
          <a:p>
            <a:endParaRPr lang="en-US" sz="2000" dirty="0"/>
          </a:p>
          <a:p>
            <a:r>
              <a:rPr lang="en-US" sz="2000" dirty="0"/>
              <a:t>PAC – SATURDAY 3/24 – 6PM MPD PRESENCE – 8PM EVENT START (ZBOH – ORFEO ED EURIDICE)</a:t>
            </a:r>
          </a:p>
          <a:p>
            <a:endParaRPr lang="en-US" sz="2000" dirty="0"/>
          </a:p>
          <a:p>
            <a:r>
              <a:rPr lang="en-US" sz="2000" dirty="0"/>
              <a:t>PAC – SATURDAY 3/24 – 6PM MPD PRESENCE – 8PM EVENT START (KCH – 12</a:t>
            </a:r>
            <a:r>
              <a:rPr lang="en-US" sz="2000" baseline="30000" dirty="0"/>
              <a:t>TH</a:t>
            </a:r>
            <a:r>
              <a:rPr lang="en-US" sz="2000" dirty="0"/>
              <a:t> ANNIVERSARY)</a:t>
            </a:r>
          </a:p>
          <a:p>
            <a:endParaRPr lang="en-US" sz="2000" dirty="0"/>
          </a:p>
          <a:p>
            <a:r>
              <a:rPr lang="en-US" sz="2000" dirty="0"/>
              <a:t>888 MAC ARTHUR CSWY – SATURDAY 3/24 – 1PM MPD PRESENCE –(YUMMY APP LOUNCH)</a:t>
            </a:r>
          </a:p>
          <a:p>
            <a:endParaRPr lang="en-US" sz="2000" dirty="0"/>
          </a:p>
          <a:p>
            <a:r>
              <a:rPr lang="en-US" sz="2000" dirty="0"/>
              <a:t>300 BISCAYNE BLVD – 3/22 TO 3/25 – 12NOON TO MIDNIGHT (LIBERTY PARK BEER GARDEN)</a:t>
            </a:r>
          </a:p>
          <a:p>
            <a:endParaRPr lang="en-US" sz="2000" dirty="0"/>
          </a:p>
          <a:p>
            <a:r>
              <a:rPr lang="en-US" sz="2000" dirty="0"/>
              <a:t>ADDITIONALLY, HOTELS, RESIDENTIAL BUILDINGS TYPICALLY HOST THEIR OWN PARTIES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273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012" y="223955"/>
            <a:ext cx="11682484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UBER</a:t>
            </a:r>
          </a:p>
          <a:p>
            <a:endParaRPr lang="en-US" dirty="0"/>
          </a:p>
          <a:p>
            <a:r>
              <a:rPr lang="en-US" sz="2000" dirty="0"/>
              <a:t>UBER HAS REQUESTED TO MOVE FROM THE INITIAL LOT LOCATED AT BISCAYNE AND 6 STREET TO NE 2 AVENUE IN BETWEEN 2-5</a:t>
            </a:r>
            <a:r>
              <a:rPr lang="en-US" sz="2000" baseline="30000" dirty="0"/>
              <a:t>TH</a:t>
            </a:r>
            <a:r>
              <a:rPr lang="en-US" sz="2000" dirty="0"/>
              <a:t> STREET.</a:t>
            </a:r>
          </a:p>
          <a:p>
            <a:endParaRPr lang="en-US" sz="2000" dirty="0"/>
          </a:p>
          <a:p>
            <a:r>
              <a:rPr lang="en-US" sz="2000" dirty="0"/>
              <a:t>BASED ON LAST YEAR’S PICK-UPS, UBER HAS ADVISED THAT USING THE PARKING LOT ACROSS THE AMERICAN AIRLINES ARENA WOULD ONCE AGAIN CAUSE SEVERE TRAFFIC CONGESTION.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UBER HAS RESPECTFULLY REQUESTED TO RENT OUT ALL THE PARKING SPOTS (EAST AND WEST SIDES) ON NE 2 AVENUE BETWEEN 2- 5</a:t>
            </a:r>
            <a:r>
              <a:rPr lang="en-US" sz="2000" baseline="30000" dirty="0"/>
              <a:t>TH</a:t>
            </a:r>
            <a:r>
              <a:rPr lang="en-US" sz="2000" dirty="0"/>
              <a:t> STREET TO FACILITATE FASTER PICKUPS AND EGRESS MOVEMENTS OF THEIR VEHICLES.</a:t>
            </a:r>
          </a:p>
          <a:p>
            <a:endParaRPr lang="en-US" sz="2000" dirty="0"/>
          </a:p>
          <a:p>
            <a:r>
              <a:rPr lang="en-US" sz="2000" dirty="0"/>
              <a:t>THEY WOULD ALSO PROVIDE SECURITY AND PERSONNEL TO MONITOR THESE SECURED SPACES TO ENSURE NO UNAUTHORIZED VEHICLES WOULD PARK THERE.</a:t>
            </a:r>
          </a:p>
          <a:p>
            <a:endParaRPr lang="en-US" sz="2000" dirty="0"/>
          </a:p>
          <a:p>
            <a:r>
              <a:rPr lang="en-US" sz="2000" dirty="0"/>
              <a:t>UBER HAS ADVISED THAT A BUSINESS TENT WOULD BE SET UP AROUND ULTRA, ENSURING PATRONS ARE INFORMED OF THIS CHANGE.</a:t>
            </a:r>
          </a:p>
          <a:p>
            <a:endParaRPr lang="en-US" sz="2000" dirty="0"/>
          </a:p>
          <a:p>
            <a:r>
              <a:rPr lang="en-US" sz="2000" dirty="0"/>
              <a:t>ALL THESE REQUESTS ARE PENDING APPROVAL BY MPD PERSONNEL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7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663" y="383784"/>
            <a:ext cx="9485194" cy="60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34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299" y="557535"/>
            <a:ext cx="9826388" cy="589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93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8107" y="2729552"/>
            <a:ext cx="8188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QUESTIONS / COMMENTS</a:t>
            </a:r>
          </a:p>
        </p:txBody>
      </p:sp>
    </p:spTree>
    <p:extLst>
      <p:ext uri="{BB962C8B-B14F-4D97-AF65-F5344CB8AC3E}">
        <p14:creationId xmlns:p14="http://schemas.microsoft.com/office/powerpoint/2010/main" val="2752482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1665" y="272955"/>
            <a:ext cx="3848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EVENT MAP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20" y="1110354"/>
            <a:ext cx="10296360" cy="544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85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222007"/>
              </p:ext>
            </p:extLst>
          </p:nvPr>
        </p:nvGraphicFramePr>
        <p:xfrm>
          <a:off x="996287" y="1173706"/>
          <a:ext cx="10194877" cy="5459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3" imgW="24688479" imgH="16459200" progId="AcroExch.Document.DC">
                  <p:embed/>
                </p:oleObj>
              </mc:Choice>
              <mc:Fallback>
                <p:oleObj name="Acrobat Document" r:id="rId3" imgW="24688479" imgH="16459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6287" y="1173706"/>
                        <a:ext cx="10194877" cy="5459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38131" y="477672"/>
            <a:ext cx="2511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TRAFFIC FLOW</a:t>
            </a:r>
          </a:p>
        </p:txBody>
      </p:sp>
    </p:spTree>
    <p:extLst>
      <p:ext uri="{BB962C8B-B14F-4D97-AF65-F5344CB8AC3E}">
        <p14:creationId xmlns:p14="http://schemas.microsoft.com/office/powerpoint/2010/main" val="2735346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1445" y="982639"/>
            <a:ext cx="1090456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BAYFRONT PARK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LOAD IN (CONSTRUCTION) BEGAN ON MONDAY MARCH 5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THE PARK WILL HAVE LIMITED PORTIONS OPEN TO THE PUBLIC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CLOSED SPACES WILL BE DICTATED BASED ON THE BUILD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BREAKDOWN STARTS IMMEDIATELY AFTER THE EVENT (SUNDAY 3/25)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SCHEDULED TO RE-OPEN AFTER ALL BREAK-DOWN IS COMPLETE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GRADUAL PARTS OF THE PARK WILL THEN BE AVAILABLE</a:t>
            </a:r>
          </a:p>
        </p:txBody>
      </p:sp>
    </p:spTree>
    <p:extLst>
      <p:ext uri="{BB962C8B-B14F-4D97-AF65-F5344CB8AC3E}">
        <p14:creationId xmlns:p14="http://schemas.microsoft.com/office/powerpoint/2010/main" val="1180176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71205_14470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3510" r="2730" b="2599"/>
          <a:stretch>
            <a:fillRect/>
          </a:stretch>
        </p:blipFill>
        <p:spPr bwMode="auto">
          <a:xfrm rot="16200000">
            <a:off x="3259258" y="-1415958"/>
            <a:ext cx="5600700" cy="9771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096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7922" y="491319"/>
            <a:ext cx="989462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EVENT SCHEDULE</a:t>
            </a:r>
          </a:p>
          <a:p>
            <a:endParaRPr lang="en-US" dirty="0"/>
          </a:p>
          <a:p>
            <a:r>
              <a:rPr lang="en-US" dirty="0"/>
              <a:t>LIGHT AND SOUND CHECKS TO BE CONDUCTED THE WEEK OF THE EVENT</a:t>
            </a:r>
          </a:p>
          <a:p>
            <a:endParaRPr lang="en-US" dirty="0"/>
          </a:p>
          <a:p>
            <a:r>
              <a:rPr lang="en-US" dirty="0"/>
              <a:t>2017 – TUESDAY THRU THURSDAY 5PM-10PM – FRIDAY 12 NOON-4PM</a:t>
            </a:r>
          </a:p>
          <a:p>
            <a:endParaRPr lang="en-US" dirty="0"/>
          </a:p>
          <a:p>
            <a:r>
              <a:rPr lang="en-US" dirty="0"/>
              <a:t>FRIDAY SOFT CHECKS STARTING AT 12PM AND FULL SOUND BY 4PM</a:t>
            </a:r>
          </a:p>
          <a:p>
            <a:endParaRPr lang="en-US" dirty="0"/>
          </a:p>
          <a:p>
            <a:r>
              <a:rPr lang="en-US" dirty="0"/>
              <a:t>SATURDAY AND SUNDAY SOFT CHECKS STARTING AT 9AM AND FULL SOUND BY 1PM</a:t>
            </a:r>
          </a:p>
          <a:p>
            <a:endParaRPr lang="en-US" dirty="0"/>
          </a:p>
          <a:p>
            <a:r>
              <a:rPr lang="en-US" b="1" u="sng" dirty="0"/>
              <a:t>TRAFFIC</a:t>
            </a:r>
          </a:p>
          <a:p>
            <a:endParaRPr lang="en-US" dirty="0"/>
          </a:p>
          <a:p>
            <a:r>
              <a:rPr lang="en-US" dirty="0"/>
              <a:t>THURSDAY 3/22 RE-ROUTE TO BE IMPLEMENTED AT 9PM – HEAVY POLICE PRESENCE</a:t>
            </a:r>
          </a:p>
          <a:p>
            <a:endParaRPr lang="en-US" dirty="0"/>
          </a:p>
          <a:p>
            <a:r>
              <a:rPr lang="en-US" dirty="0"/>
              <a:t>FRIDAY 3/23 GATES OPEN AT 4PM – EVENT ENDS AT MIDNIGHT</a:t>
            </a:r>
          </a:p>
          <a:p>
            <a:endParaRPr lang="en-US" dirty="0"/>
          </a:p>
          <a:p>
            <a:r>
              <a:rPr lang="en-US" dirty="0"/>
              <a:t>SATURDAY 3/24 GATES OPEN AT 12 NOON  – EVENT ENDS AT MIDNIGHT</a:t>
            </a:r>
          </a:p>
          <a:p>
            <a:endParaRPr lang="en-US" dirty="0"/>
          </a:p>
          <a:p>
            <a:r>
              <a:rPr lang="en-US" dirty="0"/>
              <a:t>SUNDAY 3/25 GATES OPEN AT 12 NOON – EVENT ENDS AT 11PM</a:t>
            </a:r>
          </a:p>
          <a:p>
            <a:endParaRPr lang="en-US" dirty="0"/>
          </a:p>
          <a:p>
            <a:r>
              <a:rPr lang="en-US" dirty="0"/>
              <a:t>MONDAY 3/26 ALL TRAFFIC OPEN BY 6AM</a:t>
            </a:r>
          </a:p>
        </p:txBody>
      </p:sp>
    </p:spTree>
    <p:extLst>
      <p:ext uri="{BB962C8B-B14F-4D97-AF65-F5344CB8AC3E}">
        <p14:creationId xmlns:p14="http://schemas.microsoft.com/office/powerpoint/2010/main" val="2596679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786" y="532263"/>
            <a:ext cx="1149141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SAFETY MEASURES</a:t>
            </a:r>
          </a:p>
          <a:p>
            <a:endParaRPr lang="en-US" sz="2400" dirty="0"/>
          </a:p>
          <a:p>
            <a:r>
              <a:rPr lang="en-US" sz="2400" dirty="0"/>
              <a:t>HEAVY POLICE PRESENCE THROUGHOUT THE WEEKEND (NIGHTS INCLUDED)</a:t>
            </a:r>
          </a:p>
          <a:p>
            <a:endParaRPr lang="en-US" sz="2400" dirty="0"/>
          </a:p>
          <a:p>
            <a:r>
              <a:rPr lang="en-US" sz="2400" dirty="0"/>
              <a:t>FORMULA “E” RACING FENCING (USED ON RACE TRACKS)</a:t>
            </a:r>
          </a:p>
          <a:p>
            <a:endParaRPr lang="en-US" sz="2400" dirty="0"/>
          </a:p>
          <a:p>
            <a:r>
              <a:rPr lang="en-US" sz="2400" dirty="0"/>
              <a:t>18 AND OVER POLICY WITH ID CHECKS</a:t>
            </a:r>
          </a:p>
          <a:p>
            <a:endParaRPr lang="en-US" sz="2400" dirty="0"/>
          </a:p>
          <a:p>
            <a:r>
              <a:rPr lang="en-US" sz="2400" dirty="0"/>
              <a:t>CLEAR BAG POLICY</a:t>
            </a:r>
          </a:p>
          <a:p>
            <a:endParaRPr lang="en-US" sz="2400" dirty="0"/>
          </a:p>
          <a:p>
            <a:r>
              <a:rPr lang="en-US" sz="2400" dirty="0"/>
              <a:t>ENTRY MONITORING WITH EXIT CHUTES FOR ILLEGAL ENTRY ATTEMPTS</a:t>
            </a:r>
          </a:p>
          <a:p>
            <a:endParaRPr lang="en-US" sz="2400" dirty="0"/>
          </a:p>
          <a:p>
            <a:r>
              <a:rPr lang="en-US" sz="2400" dirty="0"/>
              <a:t>AMNESTY BOX AT ENTRY (USED TO DISPOSE NARCOTICS/WEAPONS/ETC.)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94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137" y="573206"/>
            <a:ext cx="114504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STAFFING:</a:t>
            </a:r>
            <a:endParaRPr lang="en-US" sz="2400" b="1" dirty="0"/>
          </a:p>
          <a:p>
            <a:r>
              <a:rPr lang="en-US" sz="2400" dirty="0"/>
              <a:t> </a:t>
            </a:r>
            <a:endParaRPr lang="en-US" sz="2400" b="1" dirty="0"/>
          </a:p>
          <a:p>
            <a:r>
              <a:rPr lang="en-US" sz="2400" dirty="0"/>
              <a:t>THURSDAY (NIGHT) = (2) LT – (3) SGT – (21) OFC.</a:t>
            </a:r>
          </a:p>
          <a:p>
            <a:endParaRPr lang="en-US" sz="2400" b="1" dirty="0"/>
          </a:p>
          <a:p>
            <a:r>
              <a:rPr lang="en-US" sz="2400" dirty="0"/>
              <a:t>FRIDAY = (1) CAPT – (5) LT – (29) SGT – (283) OFC. – (22) PSA</a:t>
            </a:r>
          </a:p>
          <a:p>
            <a:endParaRPr lang="en-US" sz="2400" b="1" dirty="0"/>
          </a:p>
          <a:p>
            <a:r>
              <a:rPr lang="en-US" sz="2400" dirty="0"/>
              <a:t>FRIDAY (NIGHT) = (1) LT – (2) SGT – (20) OFC. </a:t>
            </a:r>
          </a:p>
          <a:p>
            <a:endParaRPr lang="en-US" sz="2400" b="1" dirty="0"/>
          </a:p>
          <a:p>
            <a:r>
              <a:rPr lang="en-US" sz="2400" dirty="0"/>
              <a:t>SATURDAY = (1) CAPT – (5) LT – (27) SGT – (257) OFC. – (23) PSA</a:t>
            </a:r>
          </a:p>
          <a:p>
            <a:endParaRPr lang="en-US" sz="2400" b="1" dirty="0"/>
          </a:p>
          <a:p>
            <a:r>
              <a:rPr lang="en-US" sz="2400" dirty="0"/>
              <a:t>SATURDAY (NIGHT) = (1) LT – (2) SGT – (20) OFC. </a:t>
            </a:r>
          </a:p>
          <a:p>
            <a:endParaRPr lang="en-US" sz="2400" b="1" dirty="0"/>
          </a:p>
          <a:p>
            <a:r>
              <a:rPr lang="en-US" sz="2400" dirty="0"/>
              <a:t>SUNDAY = (1) CAPT – (5) LT – (26) SGT – (263) OFC. – (22) PSA</a:t>
            </a:r>
          </a:p>
          <a:p>
            <a:endParaRPr lang="en-US" sz="2400" b="1" dirty="0"/>
          </a:p>
          <a:p>
            <a:r>
              <a:rPr lang="en-US" sz="2400" dirty="0"/>
              <a:t>SUNDAY (NIGHT) = (1) LT – (2) SGT – (20) OFC. </a:t>
            </a: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244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18" y="254171"/>
            <a:ext cx="1120481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SERVICES</a:t>
            </a:r>
          </a:p>
          <a:p>
            <a:endParaRPr lang="en-US" b="1" u="sng" dirty="0"/>
          </a:p>
          <a:p>
            <a:r>
              <a:rPr lang="en-US" dirty="0"/>
              <a:t>SOLID WASTE WILL BE ON-SITE ALL EVENT DAYS</a:t>
            </a:r>
          </a:p>
          <a:p>
            <a:endParaRPr lang="en-US" dirty="0"/>
          </a:p>
          <a:p>
            <a:r>
              <a:rPr lang="en-US" dirty="0"/>
              <a:t>AREAS COVERED BISCAYNE BLVD TO MIAMI AVENUE – NW MIAMI RIVER DR TO NE 12 ST</a:t>
            </a:r>
          </a:p>
          <a:p>
            <a:endParaRPr lang="en-US" dirty="0"/>
          </a:p>
          <a:p>
            <a:r>
              <a:rPr lang="en-US" dirty="0"/>
              <a:t>METRO RAIL / METRO MOVER REMAINS OPEN AN ADDITIONAL HOUR</a:t>
            </a:r>
          </a:p>
          <a:p>
            <a:endParaRPr lang="en-US" dirty="0"/>
          </a:p>
          <a:p>
            <a:r>
              <a:rPr lang="en-US" sz="2400" b="1" u="sng" dirty="0"/>
              <a:t>METRO BUS</a:t>
            </a:r>
          </a:p>
          <a:p>
            <a:endParaRPr lang="en-US" dirty="0"/>
          </a:p>
          <a:p>
            <a:r>
              <a:rPr lang="en-US" dirty="0"/>
              <a:t> ROUTES CAN BE ACCESSED AT THE MIAMI GOVT. CENTER 111 NW 1 STREET</a:t>
            </a:r>
          </a:p>
          <a:p>
            <a:endParaRPr lang="en-US" dirty="0"/>
          </a:p>
          <a:p>
            <a:r>
              <a:rPr lang="en-US" dirty="0"/>
              <a:t>NW 1 AVENUE/NW 1 STREET – NW 1 AVENUE/FLAGLER STREET</a:t>
            </a:r>
          </a:p>
          <a:p>
            <a:endParaRPr lang="en-US" dirty="0"/>
          </a:p>
          <a:p>
            <a:r>
              <a:rPr lang="en-US" dirty="0"/>
              <a:t>NB BUS TRAFFIC RE-ROUTED TO NE 1 AVENUE</a:t>
            </a:r>
          </a:p>
          <a:p>
            <a:endParaRPr lang="en-US" dirty="0"/>
          </a:p>
          <a:p>
            <a:r>
              <a:rPr lang="en-US" dirty="0"/>
              <a:t>SB BUS TRAFFIC RE-ROUTED TO MIAMI AVENUE</a:t>
            </a:r>
          </a:p>
          <a:p>
            <a:endParaRPr lang="en-US" dirty="0"/>
          </a:p>
          <a:p>
            <a:r>
              <a:rPr lang="en-US" sz="2400" b="1" u="sng" dirty="0"/>
              <a:t>PARKING LOTS</a:t>
            </a:r>
          </a:p>
          <a:p>
            <a:endParaRPr lang="en-US" b="1" u="sng" dirty="0"/>
          </a:p>
          <a:p>
            <a:r>
              <a:rPr lang="en-US" dirty="0"/>
              <a:t>LOT A/B NW 3 STREET/1 AVENUE // LOT13 NE 3 STREET/3 AVENUE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931646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102</TotalTime>
  <Words>492</Words>
  <Application>Microsoft Office PowerPoint</Application>
  <PresentationFormat>Widescreen</PresentationFormat>
  <Paragraphs>119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Corbel</vt:lpstr>
      <vt:lpstr>Depth</vt:lpstr>
      <vt:lpstr>Acrobat Document</vt:lpstr>
      <vt:lpstr>Document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Ramirez, Jose</dc:creator>
  <cp:lastModifiedBy>Ramirez, Jose</cp:lastModifiedBy>
  <cp:revision>21</cp:revision>
  <dcterms:created xsi:type="dcterms:W3CDTF">2018-03-08T02:47:14Z</dcterms:created>
  <dcterms:modified xsi:type="dcterms:W3CDTF">2018-03-08T16:44:52Z</dcterms:modified>
</cp:coreProperties>
</file>