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388" r:id="rId3"/>
    <p:sldId id="408" r:id="rId4"/>
    <p:sldId id="399" r:id="rId5"/>
    <p:sldId id="381" r:id="rId6"/>
    <p:sldId id="404" r:id="rId7"/>
    <p:sldId id="400" r:id="rId8"/>
    <p:sldId id="407" r:id="rId9"/>
    <p:sldId id="402" r:id="rId10"/>
    <p:sldId id="401" r:id="rId11"/>
    <p:sldId id="405" r:id="rId12"/>
    <p:sldId id="403" r:id="rId13"/>
    <p:sldId id="406" r:id="rId14"/>
    <p:sldId id="386" r:id="rId15"/>
    <p:sldId id="409" r:id="rId16"/>
    <p:sldId id="367" r:id="rId17"/>
    <p:sldId id="376" r:id="rId18"/>
    <p:sldId id="368" r:id="rId1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98" autoAdjust="0"/>
  </p:normalViewPr>
  <p:slideViewPr>
    <p:cSldViewPr>
      <p:cViewPr>
        <p:scale>
          <a:sx n="140" d="100"/>
          <a:sy n="140" d="100"/>
        </p:scale>
        <p:origin x="-58" y="-58"/>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notesViewPr>
    <p:cSldViewPr>
      <p:cViewPr varScale="1">
        <p:scale>
          <a:sx n="100" d="100"/>
          <a:sy n="100" d="100"/>
        </p:scale>
        <p:origin x="-3516"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Average</a:t>
            </a:r>
            <a:r>
              <a:rPr lang="en-US" sz="1600" baseline="0" dirty="0"/>
              <a:t> Tax by Income Quintile</a:t>
            </a:r>
          </a:p>
        </c:rich>
      </c:tx>
      <c:layout/>
      <c:overlay val="0"/>
    </c:title>
    <c:autoTitleDeleted val="0"/>
    <c:plotArea>
      <c:layout>
        <c:manualLayout>
          <c:layoutTarget val="inner"/>
          <c:xMode val="edge"/>
          <c:yMode val="edge"/>
          <c:x val="8.9467618565333806E-2"/>
          <c:y val="0.10768409227157605"/>
          <c:w val="0.79088350578313282"/>
          <c:h val="0.74132437528984818"/>
        </c:manualLayout>
      </c:layout>
      <c:barChart>
        <c:barDir val="col"/>
        <c:grouping val="stacked"/>
        <c:varyColors val="0"/>
        <c:ser>
          <c:idx val="0"/>
          <c:order val="0"/>
          <c:tx>
            <c:strRef>
              <c:f>'Chart 1'!$B$53</c:f>
              <c:strCache>
                <c:ptCount val="1"/>
                <c:pt idx="0">
                  <c:v>Avg. Income Tax</c:v>
                </c:pt>
              </c:strCache>
            </c:strRef>
          </c:tx>
          <c:spPr>
            <a:solidFill>
              <a:schemeClr val="accent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1'!$B$54:$B$67</c:f>
              <c:numCache>
                <c:formatCode>General</c:formatCode>
                <c:ptCount val="14"/>
                <c:pt idx="0" formatCode="_(&quot;$&quot;* #,##0_);_(&quot;$&quot;* \(#,##0\);_(&quot;$&quot;* &quot;-&quot;??_);_(@_)">
                  <c:v>400</c:v>
                </c:pt>
                <c:pt idx="3" formatCode="_(&quot;$&quot;* #,##0_);_(&quot;$&quot;* \(#,##0\);_(&quot;$&quot;* &quot;-&quot;??_);_(@_)">
                  <c:v>1000</c:v>
                </c:pt>
                <c:pt idx="6" formatCode="_(&quot;$&quot;* #,##0_);_(&quot;$&quot;* \(#,##0\);_(&quot;$&quot;* &quot;-&quot;??_);_(@_)">
                  <c:v>1900</c:v>
                </c:pt>
                <c:pt idx="9" formatCode="_(&quot;$&quot;* #,##0_);_(&quot;$&quot;* \(#,##0\);_(&quot;$&quot;* &quot;-&quot;??_);_(@_)">
                  <c:v>3500</c:v>
                </c:pt>
                <c:pt idx="12" formatCode="_(&quot;$&quot;* #,##0_);_(&quot;$&quot;* \(#,##0\);_(&quot;$&quot;* &quot;-&quot;??_);_(@_)">
                  <c:v>13900</c:v>
                </c:pt>
              </c:numCache>
            </c:numRef>
          </c:val>
        </c:ser>
        <c:ser>
          <c:idx val="2"/>
          <c:order val="1"/>
          <c:tx>
            <c:strRef>
              <c:f>'Chart 1'!$D$53</c:f>
              <c:strCache>
                <c:ptCount val="1"/>
                <c:pt idx="0">
                  <c:v>Avg. Sales Tax</c:v>
                </c:pt>
              </c:strCache>
            </c:strRef>
          </c:tx>
          <c:spPr>
            <a:solidFill>
              <a:schemeClr val="accent2"/>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1'!$D$54:$D$67</c:f>
              <c:numCache>
                <c:formatCode>General</c:formatCode>
                <c:ptCount val="14"/>
                <c:pt idx="0" formatCode="_(&quot;$&quot;* #,##0_);_(&quot;$&quot;* \(#,##0\);_(&quot;$&quot;* &quot;-&quot;??_);_(@_)">
                  <c:v>500</c:v>
                </c:pt>
                <c:pt idx="3" formatCode="_(&quot;$&quot;* #,##0_);_(&quot;$&quot;* \(#,##0\);_(&quot;$&quot;* &quot;-&quot;??_);_(@_)">
                  <c:v>700</c:v>
                </c:pt>
                <c:pt idx="6" formatCode="_(&quot;$&quot;* #,##0_);_(&quot;$&quot;* \(#,##0\);_(&quot;$&quot;* &quot;-&quot;??_);_(@_)">
                  <c:v>1000</c:v>
                </c:pt>
                <c:pt idx="9" formatCode="_(&quot;$&quot;* #,##0_);_(&quot;$&quot;* \(#,##0\);_(&quot;$&quot;* &quot;-&quot;??_);_(@_)">
                  <c:v>1400</c:v>
                </c:pt>
                <c:pt idx="12" formatCode="_(&quot;$&quot;* #,##0_);_(&quot;$&quot;* \(#,##0\);_(&quot;$&quot;* &quot;-&quot;??_);_(@_)">
                  <c:v>2300</c:v>
                </c:pt>
              </c:numCache>
            </c:numRef>
          </c:val>
        </c:ser>
        <c:ser>
          <c:idx val="3"/>
          <c:order val="2"/>
          <c:tx>
            <c:strRef>
              <c:f>'Chart 1'!$E$53</c:f>
              <c:strCache>
                <c:ptCount val="1"/>
                <c:pt idx="0">
                  <c:v>Avg. Income Tax</c:v>
                </c:pt>
              </c:strCache>
            </c:strRef>
          </c:tx>
          <c:spPr>
            <a:solidFill>
              <a:schemeClr val="accent1"/>
            </a:solidFill>
          </c:spPr>
          <c:invertIfNegative val="0"/>
          <c:dLbls>
            <c:txPr>
              <a:bodyPr/>
              <a:lstStyle/>
              <a:p>
                <a:pPr>
                  <a:defRPr sz="800"/>
                </a:pPr>
                <a:endParaRPr lang="en-US"/>
              </a:p>
            </c:txPr>
            <c:dLblPos val="ct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1'!$E$54:$E$67</c:f>
              <c:numCache>
                <c:formatCode>_("$"* #,##0_);_("$"* \(#,##0\);_("$"* "-"??_);_(@_)</c:formatCode>
                <c:ptCount val="14"/>
                <c:pt idx="1">
                  <c:v>300</c:v>
                </c:pt>
                <c:pt idx="4">
                  <c:v>1100</c:v>
                </c:pt>
                <c:pt idx="7">
                  <c:v>2300</c:v>
                </c:pt>
                <c:pt idx="10">
                  <c:v>4300</c:v>
                </c:pt>
                <c:pt idx="13">
                  <c:v>17600</c:v>
                </c:pt>
              </c:numCache>
            </c:numRef>
          </c:val>
        </c:ser>
        <c:ser>
          <c:idx val="5"/>
          <c:order val="3"/>
          <c:tx>
            <c:strRef>
              <c:f>'Chart 1'!$G$53</c:f>
              <c:strCache>
                <c:ptCount val="1"/>
                <c:pt idx="0">
                  <c:v>Avg. Sales Tax</c:v>
                </c:pt>
              </c:strCache>
            </c:strRef>
          </c:tx>
          <c:spPr>
            <a:solidFill>
              <a:schemeClr val="accent2"/>
            </a:solidFill>
          </c:spPr>
          <c:invertIfNegative val="0"/>
          <c:dLbls>
            <c:txPr>
              <a:bodyPr/>
              <a:lstStyle/>
              <a:p>
                <a:pPr>
                  <a:defRPr sz="800"/>
                </a:pPr>
                <a:endParaRPr lang="en-US"/>
              </a:p>
            </c:txPr>
            <c:dLblPos val="ctr"/>
            <c:showLegendKey val="0"/>
            <c:showVal val="1"/>
            <c:showCatName val="0"/>
            <c:showSerName val="0"/>
            <c:showPercent val="0"/>
            <c:showBubbleSize val="0"/>
            <c:showLeaderLines val="0"/>
          </c:dLbls>
          <c:cat>
            <c:strRef>
              <c:f>'Chart 1'!$A$54:$A$67</c:f>
              <c:strCache>
                <c:ptCount val="14"/>
                <c:pt idx="0">
                  <c:v>0-20%, Current</c:v>
                </c:pt>
                <c:pt idx="1">
                  <c:v>0-20%, New</c:v>
                </c:pt>
                <c:pt idx="3">
                  <c:v>20-40%, Current</c:v>
                </c:pt>
                <c:pt idx="4">
                  <c:v>20-40%, New</c:v>
                </c:pt>
                <c:pt idx="6">
                  <c:v>40-60%, Current</c:v>
                </c:pt>
                <c:pt idx="7">
                  <c:v>40-60%, New</c:v>
                </c:pt>
                <c:pt idx="9">
                  <c:v>60-80%, Current</c:v>
                </c:pt>
                <c:pt idx="10">
                  <c:v>60-80%, New</c:v>
                </c:pt>
                <c:pt idx="12">
                  <c:v>80-100%, Current</c:v>
                </c:pt>
                <c:pt idx="13">
                  <c:v>80-100%, New</c:v>
                </c:pt>
              </c:strCache>
            </c:strRef>
          </c:cat>
          <c:val>
            <c:numRef>
              <c:f>'Chart 1'!$G$54:$G$67</c:f>
              <c:numCache>
                <c:formatCode>_("$"* #,##0_);_("$"* \(#,##0\);_("$"* "-"??_);_(@_)</c:formatCode>
                <c:ptCount val="14"/>
                <c:pt idx="1">
                  <c:v>400</c:v>
                </c:pt>
                <c:pt idx="4">
                  <c:v>500</c:v>
                </c:pt>
                <c:pt idx="7">
                  <c:v>800</c:v>
                </c:pt>
                <c:pt idx="10">
                  <c:v>1000</c:v>
                </c:pt>
                <c:pt idx="13">
                  <c:v>1700</c:v>
                </c:pt>
              </c:numCache>
            </c:numRef>
          </c:val>
        </c:ser>
        <c:dLbls>
          <c:showLegendKey val="0"/>
          <c:showVal val="0"/>
          <c:showCatName val="0"/>
          <c:showSerName val="0"/>
          <c:showPercent val="0"/>
          <c:showBubbleSize val="0"/>
        </c:dLbls>
        <c:gapWidth val="15"/>
        <c:overlap val="100"/>
        <c:axId val="107864448"/>
        <c:axId val="107865984"/>
      </c:barChart>
      <c:catAx>
        <c:axId val="107864448"/>
        <c:scaling>
          <c:orientation val="minMax"/>
        </c:scaling>
        <c:delete val="0"/>
        <c:axPos val="b"/>
        <c:majorTickMark val="none"/>
        <c:minorTickMark val="none"/>
        <c:tickLblPos val="low"/>
        <c:txPr>
          <a:bodyPr anchor="t" anchorCtr="0"/>
          <a:lstStyle/>
          <a:p>
            <a:pPr>
              <a:defRPr sz="800"/>
            </a:pPr>
            <a:endParaRPr lang="en-US"/>
          </a:p>
        </c:txPr>
        <c:crossAx val="107865984"/>
        <c:crosses val="autoZero"/>
        <c:auto val="1"/>
        <c:lblAlgn val="r"/>
        <c:lblOffset val="100"/>
        <c:tickMarkSkip val="1"/>
        <c:noMultiLvlLbl val="0"/>
      </c:catAx>
      <c:valAx>
        <c:axId val="107865984"/>
        <c:scaling>
          <c:orientation val="minMax"/>
        </c:scaling>
        <c:delete val="0"/>
        <c:axPos val="l"/>
        <c:majorGridlines/>
        <c:numFmt formatCode="_(&quot;$&quot;* #,##0_);_(&quot;$&quot;* \(#,##0\);_(&quot;$&quot;* &quot;-&quot;??_);_(@_)" sourceLinked="1"/>
        <c:majorTickMark val="none"/>
        <c:minorTickMark val="none"/>
        <c:tickLblPos val="nextTo"/>
        <c:crossAx val="107864448"/>
        <c:crosses val="autoZero"/>
        <c:crossBetween val="between"/>
      </c:valAx>
    </c:plotArea>
    <c:legend>
      <c:legendPos val="t"/>
      <c:legendEntry>
        <c:idx val="1"/>
        <c:delete val="1"/>
      </c:legendEntry>
      <c:legendEntry>
        <c:idx val="2"/>
        <c:delete val="1"/>
      </c:legendEntry>
      <c:layout>
        <c:manualLayout>
          <c:xMode val="edge"/>
          <c:yMode val="edge"/>
          <c:x val="0.29093980475776798"/>
          <c:y val="0.12808335138232907"/>
          <c:w val="0.40784398048241266"/>
          <c:h val="6.9549624742807556E-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a:pPr>
            <a:r>
              <a:rPr lang="en-US" sz="1400" b="1" dirty="0" smtClean="0"/>
              <a:t>Total Gasoline Tax (Cents per Gallon)</a:t>
            </a:r>
            <a:endParaRPr lang="en-US" sz="1400" b="1" dirty="0"/>
          </a:p>
        </c:rich>
      </c:tx>
      <c:layout>
        <c:manualLayout>
          <c:xMode val="edge"/>
          <c:yMode val="edge"/>
          <c:x val="0.326896881600022"/>
          <c:y val="2.9324462506272981E-2"/>
        </c:manualLayout>
      </c:layout>
      <c:overlay val="0"/>
    </c:title>
    <c:autoTitleDeleted val="0"/>
    <c:plotArea>
      <c:layout/>
      <c:barChart>
        <c:barDir val="col"/>
        <c:grouping val="clustered"/>
        <c:varyColors val="0"/>
        <c:ser>
          <c:idx val="0"/>
          <c:order val="0"/>
          <c:invertIfNegative val="0"/>
          <c:dPt>
            <c:idx val="0"/>
            <c:invertIfNegative val="0"/>
            <c:bubble3D val="0"/>
          </c:dPt>
          <c:dPt>
            <c:idx val="1"/>
            <c:invertIfNegative val="0"/>
            <c:bubble3D val="0"/>
          </c:dPt>
          <c:dPt>
            <c:idx val="4"/>
            <c:invertIfNegative val="0"/>
            <c:bubble3D val="0"/>
          </c:dPt>
          <c:dPt>
            <c:idx val="6"/>
            <c:invertIfNegative val="0"/>
            <c:bubble3D val="0"/>
          </c:dPt>
          <c:dPt>
            <c:idx val="7"/>
            <c:invertIfNegative val="0"/>
            <c:bubble3D val="0"/>
          </c:dPt>
          <c:dPt>
            <c:idx val="10"/>
            <c:invertIfNegative val="0"/>
            <c:bubble3D val="0"/>
          </c:dPt>
          <c:dPt>
            <c:idx val="14"/>
            <c:invertIfNegative val="0"/>
            <c:bubble3D val="0"/>
          </c:dPt>
          <c:dPt>
            <c:idx val="16"/>
            <c:invertIfNegative val="0"/>
            <c:bubble3D val="0"/>
          </c:dPt>
          <c:dPt>
            <c:idx val="17"/>
            <c:invertIfNegative val="0"/>
            <c:bubble3D val="0"/>
          </c:dPt>
          <c:dPt>
            <c:idx val="22"/>
            <c:invertIfNegative val="0"/>
            <c:bubble3D val="0"/>
          </c:dPt>
          <c:dPt>
            <c:idx val="25"/>
            <c:invertIfNegative val="0"/>
            <c:bubble3D val="0"/>
          </c:dPt>
          <c:dPt>
            <c:idx val="29"/>
            <c:invertIfNegative val="0"/>
            <c:bubble3D val="0"/>
            <c:spPr>
              <a:solidFill>
                <a:schemeClr val="accent6"/>
              </a:solidFill>
            </c:spPr>
          </c:dPt>
          <c:dPt>
            <c:idx val="30"/>
            <c:invertIfNegative val="0"/>
            <c:bubble3D val="0"/>
          </c:dPt>
          <c:dPt>
            <c:idx val="33"/>
            <c:invertIfNegative val="0"/>
            <c:bubble3D val="0"/>
          </c:dPt>
          <c:dPt>
            <c:idx val="34"/>
            <c:invertIfNegative val="0"/>
            <c:bubble3D val="0"/>
          </c:dPt>
          <c:dPt>
            <c:idx val="38"/>
            <c:invertIfNegative val="0"/>
            <c:bubble3D val="0"/>
          </c:dPt>
          <c:dPt>
            <c:idx val="42"/>
            <c:invertIfNegative val="0"/>
            <c:bubble3D val="0"/>
          </c:dPt>
          <c:dPt>
            <c:idx val="48"/>
            <c:invertIfNegative val="0"/>
            <c:bubble3D val="0"/>
          </c:dPt>
          <c:cat>
            <c:strRef>
              <c:f>'Gas Tax Comparison'!$B$3:$B$53</c:f>
              <c:strCache>
                <c:ptCount val="51"/>
                <c:pt idx="0">
                  <c:v>California</c:v>
                </c:pt>
                <c:pt idx="1">
                  <c:v>North Carolina</c:v>
                </c:pt>
                <c:pt idx="2">
                  <c:v>Washington</c:v>
                </c:pt>
                <c:pt idx="3">
                  <c:v>West Virginia</c:v>
                </c:pt>
                <c:pt idx="4">
                  <c:v>Rhode Island</c:v>
                </c:pt>
                <c:pt idx="5">
                  <c:v>Wisconsin</c:v>
                </c:pt>
                <c:pt idx="6">
                  <c:v>Pennsylvania</c:v>
                </c:pt>
                <c:pt idx="7">
                  <c:v>Maine</c:v>
                </c:pt>
                <c:pt idx="8">
                  <c:v>Oregon</c:v>
                </c:pt>
                <c:pt idx="9">
                  <c:v>Minnesota</c:v>
                </c:pt>
                <c:pt idx="10">
                  <c:v>Ohio</c:v>
                </c:pt>
                <c:pt idx="11">
                  <c:v>Kentucky</c:v>
                </c:pt>
                <c:pt idx="12">
                  <c:v>Nebraska</c:v>
                </c:pt>
                <c:pt idx="13">
                  <c:v>Montana</c:v>
                </c:pt>
                <c:pt idx="14">
                  <c:v>Vermont</c:v>
                </c:pt>
                <c:pt idx="15">
                  <c:v>Idaho</c:v>
                </c:pt>
                <c:pt idx="16">
                  <c:v>New York</c:v>
                </c:pt>
                <c:pt idx="17">
                  <c:v>Connecticut</c:v>
                </c:pt>
                <c:pt idx="18">
                  <c:v>Utah</c:v>
                </c:pt>
                <c:pt idx="19">
                  <c:v>Kansas</c:v>
                </c:pt>
                <c:pt idx="20">
                  <c:v>South Dakota</c:v>
                </c:pt>
                <c:pt idx="21">
                  <c:v>Nevada</c:v>
                </c:pt>
                <c:pt idx="22">
                  <c:v>Maryland</c:v>
                </c:pt>
                <c:pt idx="23">
                  <c:v>Delaware</c:v>
                </c:pt>
                <c:pt idx="24">
                  <c:v>North Dakota</c:v>
                </c:pt>
                <c:pt idx="25">
                  <c:v>Colorado</c:v>
                </c:pt>
                <c:pt idx="26">
                  <c:v>Iowa</c:v>
                </c:pt>
                <c:pt idx="27">
                  <c:v>Arkansas</c:v>
                </c:pt>
                <c:pt idx="28">
                  <c:v>Tennessee</c:v>
                </c:pt>
                <c:pt idx="29">
                  <c:v>Massachusetts</c:v>
                </c:pt>
                <c:pt idx="30">
                  <c:v>Georgia</c:v>
                </c:pt>
                <c:pt idx="31">
                  <c:v>Louisiana</c:v>
                </c:pt>
                <c:pt idx="32">
                  <c:v>Illinois</c:v>
                </c:pt>
                <c:pt idx="33">
                  <c:v>Texas</c:v>
                </c:pt>
                <c:pt idx="34">
                  <c:v>New Hampshire</c:v>
                </c:pt>
                <c:pt idx="35">
                  <c:v>Michigan</c:v>
                </c:pt>
                <c:pt idx="36">
                  <c:v>Arizona</c:v>
                </c:pt>
                <c:pt idx="37">
                  <c:v>New Mexico</c:v>
                </c:pt>
                <c:pt idx="38">
                  <c:v>Federal</c:v>
                </c:pt>
                <c:pt idx="39">
                  <c:v>Mississippi</c:v>
                </c:pt>
                <c:pt idx="40">
                  <c:v>Indiana</c:v>
                </c:pt>
                <c:pt idx="41">
                  <c:v>Alabama</c:v>
                </c:pt>
                <c:pt idx="42">
                  <c:v>Virginia</c:v>
                </c:pt>
                <c:pt idx="43">
                  <c:v>Missouri</c:v>
                </c:pt>
                <c:pt idx="44">
                  <c:v>Hawaii</c:v>
                </c:pt>
                <c:pt idx="45">
                  <c:v>Oklahoma</c:v>
                </c:pt>
                <c:pt idx="46">
                  <c:v>South Carolina</c:v>
                </c:pt>
                <c:pt idx="47">
                  <c:v>Florida</c:v>
                </c:pt>
                <c:pt idx="48">
                  <c:v>New Jersey</c:v>
                </c:pt>
                <c:pt idx="49">
                  <c:v>Wyoming</c:v>
                </c:pt>
                <c:pt idx="50">
                  <c:v>Alaska</c:v>
                </c:pt>
              </c:strCache>
            </c:strRef>
          </c:cat>
          <c:val>
            <c:numRef>
              <c:f>'Gas Tax Comparison'!$E$3:$E$53</c:f>
              <c:numCache>
                <c:formatCode>_(* #,##0.0_);_(* \(#,##0.0\);_(* "-"??_);_(@_)</c:formatCode>
                <c:ptCount val="51"/>
                <c:pt idx="0">
                  <c:v>41.2</c:v>
                </c:pt>
                <c:pt idx="1">
                  <c:v>39.15</c:v>
                </c:pt>
                <c:pt idx="2">
                  <c:v>37.5</c:v>
                </c:pt>
                <c:pt idx="3">
                  <c:v>33.4</c:v>
                </c:pt>
                <c:pt idx="4">
                  <c:v>33</c:v>
                </c:pt>
                <c:pt idx="5">
                  <c:v>32.9</c:v>
                </c:pt>
                <c:pt idx="6">
                  <c:v>31.2</c:v>
                </c:pt>
                <c:pt idx="7">
                  <c:v>30</c:v>
                </c:pt>
                <c:pt idx="8">
                  <c:v>30</c:v>
                </c:pt>
                <c:pt idx="9">
                  <c:v>28.1</c:v>
                </c:pt>
                <c:pt idx="10">
                  <c:v>28</c:v>
                </c:pt>
                <c:pt idx="11">
                  <c:v>27.799999999999997</c:v>
                </c:pt>
                <c:pt idx="12">
                  <c:v>27.599999999999998</c:v>
                </c:pt>
                <c:pt idx="13">
                  <c:v>27</c:v>
                </c:pt>
                <c:pt idx="14">
                  <c:v>26.13</c:v>
                </c:pt>
                <c:pt idx="15">
                  <c:v>26</c:v>
                </c:pt>
                <c:pt idx="16">
                  <c:v>25.8</c:v>
                </c:pt>
                <c:pt idx="17">
                  <c:v>25</c:v>
                </c:pt>
                <c:pt idx="18">
                  <c:v>24.5</c:v>
                </c:pt>
                <c:pt idx="19">
                  <c:v>24</c:v>
                </c:pt>
                <c:pt idx="20">
                  <c:v>24</c:v>
                </c:pt>
                <c:pt idx="21">
                  <c:v>23.805</c:v>
                </c:pt>
                <c:pt idx="22">
                  <c:v>23</c:v>
                </c:pt>
                <c:pt idx="23">
                  <c:v>23</c:v>
                </c:pt>
                <c:pt idx="24">
                  <c:v>23</c:v>
                </c:pt>
                <c:pt idx="25">
                  <c:v>22</c:v>
                </c:pt>
                <c:pt idx="26">
                  <c:v>22</c:v>
                </c:pt>
                <c:pt idx="27">
                  <c:v>21.8</c:v>
                </c:pt>
                <c:pt idx="28">
                  <c:v>21.4</c:v>
                </c:pt>
                <c:pt idx="29">
                  <c:v>21</c:v>
                </c:pt>
                <c:pt idx="30">
                  <c:v>20.399999999999999</c:v>
                </c:pt>
                <c:pt idx="31">
                  <c:v>20.125</c:v>
                </c:pt>
                <c:pt idx="32">
                  <c:v>20.100000000000001</c:v>
                </c:pt>
                <c:pt idx="33">
                  <c:v>20</c:v>
                </c:pt>
                <c:pt idx="34">
                  <c:v>19.625</c:v>
                </c:pt>
                <c:pt idx="35">
                  <c:v>19</c:v>
                </c:pt>
                <c:pt idx="36">
                  <c:v>19</c:v>
                </c:pt>
                <c:pt idx="37">
                  <c:v>18.875</c:v>
                </c:pt>
                <c:pt idx="38">
                  <c:v>18.400000000000002</c:v>
                </c:pt>
                <c:pt idx="39">
                  <c:v>18.399999999999999</c:v>
                </c:pt>
                <c:pt idx="40">
                  <c:v>18</c:v>
                </c:pt>
                <c:pt idx="41">
                  <c:v>18</c:v>
                </c:pt>
                <c:pt idx="42">
                  <c:v>17.5</c:v>
                </c:pt>
                <c:pt idx="43">
                  <c:v>17.3</c:v>
                </c:pt>
                <c:pt idx="44">
                  <c:v>17</c:v>
                </c:pt>
                <c:pt idx="45">
                  <c:v>17</c:v>
                </c:pt>
                <c:pt idx="46">
                  <c:v>16.75</c:v>
                </c:pt>
                <c:pt idx="47">
                  <c:v>16.600000000000001</c:v>
                </c:pt>
                <c:pt idx="48">
                  <c:v>14.5</c:v>
                </c:pt>
                <c:pt idx="49">
                  <c:v>14</c:v>
                </c:pt>
                <c:pt idx="50">
                  <c:v>8</c:v>
                </c:pt>
              </c:numCache>
            </c:numRef>
          </c:val>
        </c:ser>
        <c:dLbls>
          <c:showLegendKey val="0"/>
          <c:showVal val="0"/>
          <c:showCatName val="0"/>
          <c:showSerName val="0"/>
          <c:showPercent val="0"/>
          <c:showBubbleSize val="0"/>
        </c:dLbls>
        <c:gapWidth val="150"/>
        <c:axId val="106983808"/>
        <c:axId val="106985344"/>
      </c:barChart>
      <c:catAx>
        <c:axId val="106983808"/>
        <c:scaling>
          <c:orientation val="minMax"/>
        </c:scaling>
        <c:delete val="0"/>
        <c:axPos val="b"/>
        <c:majorTickMark val="out"/>
        <c:minorTickMark val="none"/>
        <c:tickLblPos val="nextTo"/>
        <c:txPr>
          <a:bodyPr/>
          <a:lstStyle/>
          <a:p>
            <a:pPr>
              <a:defRPr sz="900">
                <a:latin typeface="+mn-lt"/>
              </a:defRPr>
            </a:pPr>
            <a:endParaRPr lang="en-US"/>
          </a:p>
        </c:txPr>
        <c:crossAx val="106985344"/>
        <c:crosses val="autoZero"/>
        <c:auto val="1"/>
        <c:lblAlgn val="ctr"/>
        <c:lblOffset val="100"/>
        <c:noMultiLvlLbl val="0"/>
      </c:catAx>
      <c:valAx>
        <c:axId val="106985344"/>
        <c:scaling>
          <c:orientation val="minMax"/>
          <c:max val="65"/>
          <c:min val="0"/>
        </c:scaling>
        <c:delete val="0"/>
        <c:axPos val="l"/>
        <c:majorGridlines/>
        <c:numFmt formatCode="#,##0" sourceLinked="0"/>
        <c:majorTickMark val="out"/>
        <c:minorTickMark val="none"/>
        <c:tickLblPos val="nextTo"/>
        <c:txPr>
          <a:bodyPr/>
          <a:lstStyle/>
          <a:p>
            <a:pPr>
              <a:defRPr sz="1000">
                <a:latin typeface="+mn-lt"/>
              </a:defRPr>
            </a:pPr>
            <a:endParaRPr lang="en-US"/>
          </a:p>
        </c:txPr>
        <c:crossAx val="1069838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Allocation of Sales</a:t>
            </a:r>
            <a:r>
              <a:rPr lang="en-US" baseline="0"/>
              <a:t> Tax</a:t>
            </a:r>
            <a:endParaRPr lang="en-US"/>
          </a:p>
        </c:rich>
      </c:tx>
      <c:overlay val="0"/>
    </c:title>
    <c:autoTitleDeleted val="0"/>
    <c:plotArea>
      <c:layout/>
      <c:barChart>
        <c:barDir val="col"/>
        <c:grouping val="stacked"/>
        <c:varyColors val="0"/>
        <c:ser>
          <c:idx val="2"/>
          <c:order val="0"/>
          <c:tx>
            <c:v>MSBA</c:v>
          </c:tx>
          <c:invertIfNegative val="0"/>
          <c:cat>
            <c:strRef>
              <c:f>('Sales Tax'!$B$7:$F$7,'Sales Tax'!$K$7)</c:f>
              <c:strCache>
                <c:ptCount val="6"/>
                <c:pt idx="0">
                  <c:v>FY14</c:v>
                </c:pt>
                <c:pt idx="1">
                  <c:v>FY15</c:v>
                </c:pt>
                <c:pt idx="2">
                  <c:v>FY16</c:v>
                </c:pt>
                <c:pt idx="3">
                  <c:v>FY17</c:v>
                </c:pt>
                <c:pt idx="4">
                  <c:v>FY18</c:v>
                </c:pt>
                <c:pt idx="5">
                  <c:v>FY23</c:v>
                </c:pt>
              </c:strCache>
            </c:strRef>
          </c:cat>
          <c:val>
            <c:numRef>
              <c:f>('Sales Tax'!$B$28:$F$28,'Sales Tax'!$K$28)</c:f>
              <c:numCache>
                <c:formatCode>_(* #,##0.00_);_(* \(#,##0.00\);_(* "-"??_);_(@_)</c:formatCode>
                <c:ptCount val="6"/>
                <c:pt idx="0">
                  <c:v>1</c:v>
                </c:pt>
                <c:pt idx="1">
                  <c:v>1</c:v>
                </c:pt>
                <c:pt idx="2">
                  <c:v>1</c:v>
                </c:pt>
                <c:pt idx="3">
                  <c:v>1</c:v>
                </c:pt>
                <c:pt idx="4">
                  <c:v>1</c:v>
                </c:pt>
                <c:pt idx="5">
                  <c:v>1</c:v>
                </c:pt>
              </c:numCache>
            </c:numRef>
          </c:val>
        </c:ser>
        <c:ser>
          <c:idx val="1"/>
          <c:order val="1"/>
          <c:tx>
            <c:v>MBTA</c:v>
          </c:tx>
          <c:invertIfNegative val="0"/>
          <c:cat>
            <c:strRef>
              <c:f>('Sales Tax'!$B$7:$F$7,'Sales Tax'!$K$7)</c:f>
              <c:strCache>
                <c:ptCount val="6"/>
                <c:pt idx="0">
                  <c:v>FY14</c:v>
                </c:pt>
                <c:pt idx="1">
                  <c:v>FY15</c:v>
                </c:pt>
                <c:pt idx="2">
                  <c:v>FY16</c:v>
                </c:pt>
                <c:pt idx="3">
                  <c:v>FY17</c:v>
                </c:pt>
                <c:pt idx="4">
                  <c:v>FY18</c:v>
                </c:pt>
                <c:pt idx="5">
                  <c:v>FY23</c:v>
                </c:pt>
              </c:strCache>
            </c:strRef>
          </c:cat>
          <c:val>
            <c:numRef>
              <c:f>('Sales Tax'!$B$25:$F$25,'Sales Tax'!$K$25)</c:f>
              <c:numCache>
                <c:formatCode>_(* #,##0.00_);_(* \(#,##0.00\);_(* "-"??_);_(@_)</c:formatCode>
                <c:ptCount val="6"/>
                <c:pt idx="0">
                  <c:v>1.1200000000000001</c:v>
                </c:pt>
                <c:pt idx="1">
                  <c:v>1.1200000000000001</c:v>
                </c:pt>
                <c:pt idx="2">
                  <c:v>1.1200000000000001</c:v>
                </c:pt>
                <c:pt idx="3">
                  <c:v>1.1200000000000001</c:v>
                </c:pt>
                <c:pt idx="4">
                  <c:v>1.1200000000000001</c:v>
                </c:pt>
                <c:pt idx="5">
                  <c:v>1.1200000000000001</c:v>
                </c:pt>
              </c:numCache>
            </c:numRef>
          </c:val>
        </c:ser>
        <c:ser>
          <c:idx val="0"/>
          <c:order val="2"/>
          <c:tx>
            <c:v>Transportation Gap</c:v>
          </c:tx>
          <c:invertIfNegative val="0"/>
          <c:cat>
            <c:strRef>
              <c:f>('Sales Tax'!$B$7:$F$7,'Sales Tax'!$K$7)</c:f>
              <c:strCache>
                <c:ptCount val="6"/>
                <c:pt idx="0">
                  <c:v>FY14</c:v>
                </c:pt>
                <c:pt idx="1">
                  <c:v>FY15</c:v>
                </c:pt>
                <c:pt idx="2">
                  <c:v>FY16</c:v>
                </c:pt>
                <c:pt idx="3">
                  <c:v>FY17</c:v>
                </c:pt>
                <c:pt idx="4">
                  <c:v>FY18</c:v>
                </c:pt>
                <c:pt idx="5">
                  <c:v>FY23</c:v>
                </c:pt>
              </c:strCache>
            </c:strRef>
          </c:cat>
          <c:val>
            <c:numRef>
              <c:f>('Sales Tax'!$B$24:$F$24,'Sales Tax'!$K$24)</c:f>
              <c:numCache>
                <c:formatCode>_(* #,##0.00_);_(* \(#,##0.00\);_(* "-"??_);_(@_)</c:formatCode>
                <c:ptCount val="6"/>
                <c:pt idx="0">
                  <c:v>0.22611736374747154</c:v>
                </c:pt>
                <c:pt idx="1">
                  <c:v>0.69469651121417375</c:v>
                </c:pt>
                <c:pt idx="2">
                  <c:v>0.81155249604009283</c:v>
                </c:pt>
                <c:pt idx="3">
                  <c:v>0.87644961852858683</c:v>
                </c:pt>
                <c:pt idx="4">
                  <c:v>0.87755711201187947</c:v>
                </c:pt>
                <c:pt idx="5">
                  <c:v>0.8827392603333839</c:v>
                </c:pt>
              </c:numCache>
            </c:numRef>
          </c:val>
        </c:ser>
        <c:ser>
          <c:idx val="3"/>
          <c:order val="3"/>
          <c:tx>
            <c:v>Other Infrastructure</c:v>
          </c:tx>
          <c:invertIfNegative val="0"/>
          <c:cat>
            <c:strRef>
              <c:f>('Sales Tax'!$B$7:$F$7,'Sales Tax'!$K$7)</c:f>
              <c:strCache>
                <c:ptCount val="6"/>
                <c:pt idx="0">
                  <c:v>FY14</c:v>
                </c:pt>
                <c:pt idx="1">
                  <c:v>FY15</c:v>
                </c:pt>
                <c:pt idx="2">
                  <c:v>FY16</c:v>
                </c:pt>
                <c:pt idx="3">
                  <c:v>FY17</c:v>
                </c:pt>
                <c:pt idx="4">
                  <c:v>FY18</c:v>
                </c:pt>
                <c:pt idx="5">
                  <c:v>FY23</c:v>
                </c:pt>
              </c:strCache>
            </c:strRef>
          </c:cat>
          <c:val>
            <c:numRef>
              <c:f>('Sales Tax'!$B$31:$F$31,'Sales Tax'!$K$31)</c:f>
              <c:numCache>
                <c:formatCode>_(* #,##0.00_);_(* \(#,##0.00\);_(* "-"??_);_(@_)</c:formatCode>
                <c:ptCount val="6"/>
                <c:pt idx="0">
                  <c:v>2.1538826362525283</c:v>
                </c:pt>
                <c:pt idx="1">
                  <c:v>1.6853034887858263</c:v>
                </c:pt>
                <c:pt idx="2">
                  <c:v>1.5684475039599071</c:v>
                </c:pt>
                <c:pt idx="3">
                  <c:v>1.5035503814714133</c:v>
                </c:pt>
                <c:pt idx="4">
                  <c:v>1.5024428879881206</c:v>
                </c:pt>
                <c:pt idx="5">
                  <c:v>1.4972607396666158</c:v>
                </c:pt>
              </c:numCache>
            </c:numRef>
          </c:val>
        </c:ser>
        <c:dLbls>
          <c:showLegendKey val="0"/>
          <c:showVal val="0"/>
          <c:showCatName val="0"/>
          <c:showSerName val="0"/>
          <c:showPercent val="0"/>
          <c:showBubbleSize val="0"/>
        </c:dLbls>
        <c:gapWidth val="95"/>
        <c:overlap val="100"/>
        <c:axId val="117972992"/>
        <c:axId val="117974528"/>
      </c:barChart>
      <c:catAx>
        <c:axId val="117972992"/>
        <c:scaling>
          <c:orientation val="minMax"/>
        </c:scaling>
        <c:delete val="0"/>
        <c:axPos val="b"/>
        <c:majorTickMark val="none"/>
        <c:minorTickMark val="none"/>
        <c:tickLblPos val="nextTo"/>
        <c:crossAx val="117974528"/>
        <c:crosses val="autoZero"/>
        <c:auto val="1"/>
        <c:lblAlgn val="ctr"/>
        <c:lblOffset val="100"/>
        <c:noMultiLvlLbl val="0"/>
      </c:catAx>
      <c:valAx>
        <c:axId val="117974528"/>
        <c:scaling>
          <c:orientation val="minMax"/>
        </c:scaling>
        <c:delete val="0"/>
        <c:axPos val="l"/>
        <c:majorGridlines/>
        <c:title>
          <c:tx>
            <c:rich>
              <a:bodyPr/>
              <a:lstStyle/>
              <a:p>
                <a:pPr>
                  <a:defRPr/>
                </a:pPr>
                <a:r>
                  <a:rPr lang="en-US"/>
                  <a:t>Cents on the</a:t>
                </a:r>
                <a:r>
                  <a:rPr lang="en-US" baseline="0"/>
                  <a:t> Dollar</a:t>
                </a:r>
                <a:endParaRPr lang="en-US"/>
              </a:p>
            </c:rich>
          </c:tx>
          <c:overlay val="0"/>
        </c:title>
        <c:numFmt formatCode="_(* #,##0.00_);_(* \(#,##0.00\);_(* &quot;-&quot;??_);_(@_)" sourceLinked="1"/>
        <c:majorTickMark val="none"/>
        <c:minorTickMark val="none"/>
        <c:tickLblPos val="nextTo"/>
        <c:crossAx val="11797299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0.0087</cdr:x>
      <cdr:y>0.91449</cdr:y>
    </cdr:from>
    <cdr:to>
      <cdr:x>0.18004</cdr:x>
      <cdr:y>1</cdr:y>
    </cdr:to>
    <cdr:sp macro="" textlink="">
      <cdr:nvSpPr>
        <cdr:cNvPr id="3" name="TextBox 1"/>
        <cdr:cNvSpPr txBox="1"/>
      </cdr:nvSpPr>
      <cdr:spPr>
        <a:xfrm xmlns:a="http://schemas.openxmlformats.org/drawingml/2006/main">
          <a:off x="76200" y="5714098"/>
          <a:ext cx="1500467" cy="534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solidFill>
              <a:sysClr val="windowText" lastClr="000000"/>
            </a:solidFill>
          </a:endParaRPr>
        </a:p>
      </cdr:txBody>
    </cdr:sp>
  </cdr:relSizeAnchor>
  <cdr:relSizeAnchor xmlns:cdr="http://schemas.openxmlformats.org/drawingml/2006/chartDrawing">
    <cdr:from>
      <cdr:x>0.03614</cdr:x>
      <cdr:y>0.15421</cdr:y>
    </cdr:from>
    <cdr:to>
      <cdr:x>0.9758</cdr:x>
      <cdr:y>0.15421</cdr:y>
    </cdr:to>
    <cdr:cxnSp macro="">
      <cdr:nvCxnSpPr>
        <cdr:cNvPr id="6" name="Straight Connector 5"/>
        <cdr:cNvCxnSpPr/>
      </cdr:nvCxnSpPr>
      <cdr:spPr bwMode="auto">
        <a:xfrm xmlns:a="http://schemas.openxmlformats.org/drawingml/2006/main">
          <a:off x="304800" y="645604"/>
          <a:ext cx="7924795"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0.05421</cdr:x>
      <cdr:y>0.0632</cdr:y>
    </cdr:from>
    <cdr:to>
      <cdr:x>0.13553</cdr:x>
      <cdr:y>0.11781</cdr:y>
    </cdr:to>
    <cdr:sp macro="" textlink="">
      <cdr:nvSpPr>
        <cdr:cNvPr id="7" name="TextBox 6"/>
        <cdr:cNvSpPr txBox="1"/>
      </cdr:nvSpPr>
      <cdr:spPr>
        <a:xfrm xmlns:a="http://schemas.openxmlformats.org/drawingml/2006/main">
          <a:off x="457200" y="264604"/>
          <a:ext cx="685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60 c/gal</a:t>
          </a:r>
          <a:endParaRPr lang="en-US" sz="1100" dirty="0"/>
        </a:p>
      </cdr:txBody>
    </cdr:sp>
  </cdr:relSizeAnchor>
  <cdr:relSizeAnchor xmlns:cdr="http://schemas.openxmlformats.org/drawingml/2006/chartDrawing">
    <cdr:from>
      <cdr:x>0.12649</cdr:x>
      <cdr:y>0.0996</cdr:y>
    </cdr:from>
    <cdr:to>
      <cdr:x>0.1536</cdr:x>
      <cdr:y>0.13601</cdr:y>
    </cdr:to>
    <cdr:cxnSp macro="">
      <cdr:nvCxnSpPr>
        <cdr:cNvPr id="9" name="Straight Arrow Connector 8"/>
        <cdr:cNvCxnSpPr/>
      </cdr:nvCxnSpPr>
      <cdr:spPr bwMode="auto">
        <a:xfrm xmlns:a="http://schemas.openxmlformats.org/drawingml/2006/main">
          <a:off x="1066800" y="417004"/>
          <a:ext cx="228600" cy="152400"/>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0.03614</cdr:x>
      <cdr:y>0.29981</cdr:y>
    </cdr:from>
    <cdr:to>
      <cdr:x>0.9758</cdr:x>
      <cdr:y>0.29981</cdr:y>
    </cdr:to>
    <cdr:cxnSp macro="">
      <cdr:nvCxnSpPr>
        <cdr:cNvPr id="8" name="Straight Connector 7"/>
        <cdr:cNvCxnSpPr/>
      </cdr:nvCxnSpPr>
      <cdr:spPr bwMode="auto">
        <a:xfrm xmlns:a="http://schemas.openxmlformats.org/drawingml/2006/main">
          <a:off x="304800" y="1255204"/>
          <a:ext cx="7924795" cy="0"/>
        </a:xfrm>
        <a:prstGeom xmlns:a="http://schemas.openxmlformats.org/drawingml/2006/main" prst="line">
          <a:avLst/>
        </a:prstGeom>
        <a:solidFill xmlns:a="http://schemas.openxmlformats.org/drawingml/2006/main">
          <a:schemeClr val="accent1"/>
        </a:solidFill>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0.05421</cdr:x>
      <cdr:y>0.20881</cdr:y>
    </cdr:from>
    <cdr:to>
      <cdr:x>0.13553</cdr:x>
      <cdr:y>0.26342</cdr:y>
    </cdr:to>
    <cdr:sp macro="" textlink="">
      <cdr:nvSpPr>
        <cdr:cNvPr id="10" name="TextBox 1"/>
        <cdr:cNvSpPr txBox="1"/>
      </cdr:nvSpPr>
      <cdr:spPr>
        <a:xfrm xmlns:a="http://schemas.openxmlformats.org/drawingml/2006/main">
          <a:off x="457200" y="874204"/>
          <a:ext cx="685827" cy="2286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47</a:t>
          </a:r>
          <a:r>
            <a:rPr lang="en-US" sz="1100" dirty="0" smtClean="0"/>
            <a:t> c/gal</a:t>
          </a:r>
          <a:endParaRPr lang="en-US" sz="1100" dirty="0"/>
        </a:p>
      </cdr:txBody>
    </cdr:sp>
  </cdr:relSizeAnchor>
  <cdr:relSizeAnchor xmlns:cdr="http://schemas.openxmlformats.org/drawingml/2006/chartDrawing">
    <cdr:from>
      <cdr:x>0.13101</cdr:x>
      <cdr:y>0.24521</cdr:y>
    </cdr:from>
    <cdr:to>
      <cdr:x>0.15812</cdr:x>
      <cdr:y>0.28162</cdr:y>
    </cdr:to>
    <cdr:cxnSp macro="">
      <cdr:nvCxnSpPr>
        <cdr:cNvPr id="11" name="Straight Arrow Connector 10"/>
        <cdr:cNvCxnSpPr/>
      </cdr:nvCxnSpPr>
      <cdr:spPr bwMode="auto">
        <a:xfrm xmlns:a="http://schemas.openxmlformats.org/drawingml/2006/main">
          <a:off x="1104881" y="1026604"/>
          <a:ext cx="228637" cy="152434"/>
        </a:xfrm>
        <a:prstGeom xmlns:a="http://schemas.openxmlformats.org/drawingml/2006/main" prst="straightConnector1">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arrow"/>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04820" cy="461645"/>
          </a:xfrm>
          <a:prstGeom prst="rect">
            <a:avLst/>
          </a:prstGeom>
        </p:spPr>
        <p:txBody>
          <a:bodyPr vert="horz" lIns="92368" tIns="46183" rIns="92368" bIns="46183" rtlCol="0"/>
          <a:lstStyle>
            <a:lvl1pPr algn="l">
              <a:defRPr sz="1200"/>
            </a:lvl1pPr>
          </a:lstStyle>
          <a:p>
            <a:endParaRPr lang="en-US" dirty="0"/>
          </a:p>
        </p:txBody>
      </p:sp>
      <p:sp>
        <p:nvSpPr>
          <p:cNvPr id="3" name="Date Placeholder 2"/>
          <p:cNvSpPr>
            <a:spLocks noGrp="1"/>
          </p:cNvSpPr>
          <p:nvPr>
            <p:ph type="dt" idx="1"/>
          </p:nvPr>
        </p:nvSpPr>
        <p:spPr>
          <a:xfrm>
            <a:off x="3927775" y="2"/>
            <a:ext cx="3004820" cy="461645"/>
          </a:xfrm>
          <a:prstGeom prst="rect">
            <a:avLst/>
          </a:prstGeom>
        </p:spPr>
        <p:txBody>
          <a:bodyPr vert="horz" lIns="92368" tIns="46183" rIns="92368" bIns="46183" rtlCol="0"/>
          <a:lstStyle>
            <a:lvl1pPr algn="r">
              <a:defRPr sz="1200"/>
            </a:lvl1pPr>
          </a:lstStyle>
          <a:p>
            <a:fld id="{1E57BEE5-7FF1-4816-B59E-532F16B49728}" type="datetimeFigureOut">
              <a:rPr lang="en-US" smtClean="0"/>
              <a:t>1/17/2013</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68" tIns="46183" rIns="92368" bIns="46183"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68" tIns="46183" rIns="92368" bIns="461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68" tIns="46183" rIns="92368" bIns="461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68" tIns="46183" rIns="92368" bIns="46183" rtlCol="0" anchor="b"/>
          <a:lstStyle>
            <a:lvl1pPr algn="r">
              <a:defRPr sz="1200"/>
            </a:lvl1pPr>
          </a:lstStyle>
          <a:p>
            <a:fld id="{3285B3FD-EA25-47E3-9501-02E8B1AB161A}" type="slidenum">
              <a:rPr lang="en-US" smtClean="0"/>
              <a:t>‹#›</a:t>
            </a:fld>
            <a:endParaRPr lang="en-US" dirty="0"/>
          </a:p>
        </p:txBody>
      </p:sp>
    </p:spTree>
    <p:extLst>
      <p:ext uri="{BB962C8B-B14F-4D97-AF65-F5344CB8AC3E}">
        <p14:creationId xmlns:p14="http://schemas.microsoft.com/office/powerpoint/2010/main" val="420161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a:t>
            </a:fld>
            <a:endParaRPr lang="en-US" dirty="0"/>
          </a:p>
        </p:txBody>
      </p:sp>
    </p:spTree>
    <p:extLst>
      <p:ext uri="{BB962C8B-B14F-4D97-AF65-F5344CB8AC3E}">
        <p14:creationId xmlns:p14="http://schemas.microsoft.com/office/powerpoint/2010/main" val="222241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10</a:t>
            </a:fld>
            <a:endParaRPr lang="en-US" dirty="0"/>
          </a:p>
        </p:txBody>
      </p:sp>
    </p:spTree>
    <p:extLst>
      <p:ext uri="{BB962C8B-B14F-4D97-AF65-F5344CB8AC3E}">
        <p14:creationId xmlns:p14="http://schemas.microsoft.com/office/powerpoint/2010/main" val="230143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11</a:t>
            </a:fld>
            <a:endParaRPr lang="en-US" dirty="0"/>
          </a:p>
        </p:txBody>
      </p:sp>
    </p:spTree>
    <p:extLst>
      <p:ext uri="{BB962C8B-B14F-4D97-AF65-F5344CB8AC3E}">
        <p14:creationId xmlns:p14="http://schemas.microsoft.com/office/powerpoint/2010/main" val="3871314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12</a:t>
            </a:fld>
            <a:endParaRPr lang="en-US" dirty="0"/>
          </a:p>
        </p:txBody>
      </p:sp>
    </p:spTree>
    <p:extLst>
      <p:ext uri="{BB962C8B-B14F-4D97-AF65-F5344CB8AC3E}">
        <p14:creationId xmlns:p14="http://schemas.microsoft.com/office/powerpoint/2010/main" val="139851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13</a:t>
            </a:fld>
            <a:endParaRPr lang="en-US" dirty="0"/>
          </a:p>
        </p:txBody>
      </p:sp>
    </p:spTree>
    <p:extLst>
      <p:ext uri="{BB962C8B-B14F-4D97-AF65-F5344CB8AC3E}">
        <p14:creationId xmlns:p14="http://schemas.microsoft.com/office/powerpoint/2010/main" val="281294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14</a:t>
            </a:fld>
            <a:endParaRPr lang="en-US" dirty="0"/>
          </a:p>
        </p:txBody>
      </p:sp>
    </p:spTree>
    <p:extLst>
      <p:ext uri="{BB962C8B-B14F-4D97-AF65-F5344CB8AC3E}">
        <p14:creationId xmlns:p14="http://schemas.microsoft.com/office/powerpoint/2010/main" val="83620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15</a:t>
            </a:fld>
            <a:endParaRPr lang="en-US" dirty="0"/>
          </a:p>
        </p:txBody>
      </p:sp>
    </p:spTree>
    <p:extLst>
      <p:ext uri="{BB962C8B-B14F-4D97-AF65-F5344CB8AC3E}">
        <p14:creationId xmlns:p14="http://schemas.microsoft.com/office/powerpoint/2010/main" val="29447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16</a:t>
            </a:fld>
            <a:endParaRPr lang="en-US" dirty="0"/>
          </a:p>
        </p:txBody>
      </p:sp>
    </p:spTree>
    <p:extLst>
      <p:ext uri="{BB962C8B-B14F-4D97-AF65-F5344CB8AC3E}">
        <p14:creationId xmlns:p14="http://schemas.microsoft.com/office/powerpoint/2010/main" val="4171771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17</a:t>
            </a:fld>
            <a:endParaRPr lang="en-US" dirty="0"/>
          </a:p>
        </p:txBody>
      </p:sp>
    </p:spTree>
    <p:extLst>
      <p:ext uri="{BB962C8B-B14F-4D97-AF65-F5344CB8AC3E}">
        <p14:creationId xmlns:p14="http://schemas.microsoft.com/office/powerpoint/2010/main" val="1812030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2</a:t>
            </a:fld>
            <a:endParaRPr lang="en-US" dirty="0"/>
          </a:p>
        </p:txBody>
      </p:sp>
    </p:spTree>
    <p:extLst>
      <p:ext uri="{BB962C8B-B14F-4D97-AF65-F5344CB8AC3E}">
        <p14:creationId xmlns:p14="http://schemas.microsoft.com/office/powerpoint/2010/main" val="48163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3</a:t>
            </a:fld>
            <a:endParaRPr lang="en-US" dirty="0"/>
          </a:p>
        </p:txBody>
      </p:sp>
    </p:spTree>
    <p:extLst>
      <p:ext uri="{BB962C8B-B14F-4D97-AF65-F5344CB8AC3E}">
        <p14:creationId xmlns:p14="http://schemas.microsoft.com/office/powerpoint/2010/main" val="117742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4</a:t>
            </a:fld>
            <a:endParaRPr lang="en-US" dirty="0"/>
          </a:p>
        </p:txBody>
      </p:sp>
    </p:spTree>
    <p:extLst>
      <p:ext uri="{BB962C8B-B14F-4D97-AF65-F5344CB8AC3E}">
        <p14:creationId xmlns:p14="http://schemas.microsoft.com/office/powerpoint/2010/main" val="2191245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5</a:t>
            </a:fld>
            <a:endParaRPr lang="en-US" dirty="0"/>
          </a:p>
        </p:txBody>
      </p:sp>
    </p:spTree>
    <p:extLst>
      <p:ext uri="{BB962C8B-B14F-4D97-AF65-F5344CB8AC3E}">
        <p14:creationId xmlns:p14="http://schemas.microsoft.com/office/powerpoint/2010/main" val="84216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6</a:t>
            </a:fld>
            <a:endParaRPr lang="en-US" dirty="0"/>
          </a:p>
        </p:txBody>
      </p:sp>
    </p:spTree>
    <p:extLst>
      <p:ext uri="{BB962C8B-B14F-4D97-AF65-F5344CB8AC3E}">
        <p14:creationId xmlns:p14="http://schemas.microsoft.com/office/powerpoint/2010/main" val="4130201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7</a:t>
            </a:fld>
            <a:endParaRPr lang="en-US" dirty="0"/>
          </a:p>
        </p:txBody>
      </p:sp>
    </p:spTree>
    <p:extLst>
      <p:ext uri="{BB962C8B-B14F-4D97-AF65-F5344CB8AC3E}">
        <p14:creationId xmlns:p14="http://schemas.microsoft.com/office/powerpoint/2010/main" val="35537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8</a:t>
            </a:fld>
            <a:endParaRPr lang="en-US" dirty="0"/>
          </a:p>
        </p:txBody>
      </p:sp>
    </p:spTree>
    <p:extLst>
      <p:ext uri="{BB962C8B-B14F-4D97-AF65-F5344CB8AC3E}">
        <p14:creationId xmlns:p14="http://schemas.microsoft.com/office/powerpoint/2010/main" val="360189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85B3FD-EA25-47E3-9501-02E8B1AB161A}" type="slidenum">
              <a:rPr lang="en-US" smtClean="0"/>
              <a:t>9</a:t>
            </a:fld>
            <a:endParaRPr lang="en-US" dirty="0"/>
          </a:p>
        </p:txBody>
      </p:sp>
    </p:spTree>
    <p:extLst>
      <p:ext uri="{BB962C8B-B14F-4D97-AF65-F5344CB8AC3E}">
        <p14:creationId xmlns:p14="http://schemas.microsoft.com/office/powerpoint/2010/main" val="2801838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526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pic>
        <p:nvPicPr>
          <p:cNvPr id="5" name="Picture 5" descr="statehouse"/>
          <p:cNvPicPr>
            <a:picLocks noChangeAspect="1" noChangeArrowheads="1"/>
          </p:cNvPicPr>
          <p:nvPr/>
        </p:nvPicPr>
        <p:blipFill>
          <a:blip r:embed="rId2"/>
          <a:srcRect/>
          <a:stretch>
            <a:fillRect/>
          </a:stretch>
        </p:blipFill>
        <p:spPr bwMode="auto">
          <a:xfrm>
            <a:off x="241300" y="152400"/>
            <a:ext cx="1225550" cy="1320800"/>
          </a:xfrm>
          <a:prstGeom prst="rect">
            <a:avLst/>
          </a:prstGeom>
          <a:noFill/>
          <a:ln w="9525">
            <a:noFill/>
            <a:miter lim="800000"/>
            <a:headEnd/>
            <a:tailEnd/>
          </a:ln>
        </p:spPr>
      </p:pic>
      <p:sp>
        <p:nvSpPr>
          <p:cNvPr id="6" name="Text Box 6"/>
          <p:cNvSpPr txBox="1">
            <a:spLocks noChangeArrowheads="1"/>
          </p:cNvSpPr>
          <p:nvPr/>
        </p:nvSpPr>
        <p:spPr bwMode="auto">
          <a:xfrm>
            <a:off x="1524000" y="749300"/>
            <a:ext cx="5067300" cy="822325"/>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Executive Office for Administration and Finance</a:t>
            </a:r>
          </a:p>
        </p:txBody>
      </p:sp>
      <p:sp>
        <p:nvSpPr>
          <p:cNvPr id="7" name="Line 7"/>
          <p:cNvSpPr>
            <a:spLocks noChangeShapeType="1"/>
          </p:cNvSpPr>
          <p:nvPr/>
        </p:nvSpPr>
        <p:spPr bwMode="auto">
          <a:xfrm>
            <a:off x="228600" y="1600200"/>
            <a:ext cx="89154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8" name="Text Box 8"/>
          <p:cNvSpPr txBox="1">
            <a:spLocks noChangeArrowheads="1"/>
          </p:cNvSpPr>
          <p:nvPr/>
        </p:nvSpPr>
        <p:spPr bwMode="auto">
          <a:xfrm>
            <a:off x="7086600" y="927100"/>
            <a:ext cx="2057400" cy="565150"/>
          </a:xfrm>
          <a:prstGeom prst="rect">
            <a:avLst/>
          </a:prstGeom>
          <a:noFill/>
          <a:ln w="9525">
            <a:noFill/>
            <a:miter lim="800000"/>
            <a:headEnd/>
            <a:tailEnd/>
          </a:ln>
          <a:effectLst/>
        </p:spPr>
        <p:txBody>
          <a:bodyPr>
            <a:prstTxWarp prst="textNoShape">
              <a:avLst/>
            </a:prstTxWarp>
            <a:spAutoFit/>
          </a:bodyPr>
          <a:lstStyle/>
          <a:p>
            <a:pPr algn="r" defTabSz="457200">
              <a:lnSpc>
                <a:spcPct val="60000"/>
              </a:lnSpc>
              <a:spcBef>
                <a:spcPct val="50000"/>
              </a:spcBef>
              <a:defRPr/>
            </a:pPr>
            <a:r>
              <a:rPr lang="en-US" sz="1100" b="1" dirty="0">
                <a:solidFill>
                  <a:srgbClr val="006DAA"/>
                </a:solidFill>
              </a:rPr>
              <a:t>State House</a:t>
            </a:r>
          </a:p>
          <a:p>
            <a:pPr algn="r" defTabSz="457200">
              <a:lnSpc>
                <a:spcPct val="60000"/>
              </a:lnSpc>
              <a:spcBef>
                <a:spcPct val="50000"/>
              </a:spcBef>
              <a:defRPr/>
            </a:pPr>
            <a:r>
              <a:rPr lang="en-US" sz="1100" b="1" dirty="0">
                <a:solidFill>
                  <a:srgbClr val="006DAA"/>
                </a:solidFill>
              </a:rPr>
              <a:t>Rooms 373 &amp; 272</a:t>
            </a:r>
          </a:p>
          <a:p>
            <a:pPr algn="r" defTabSz="457200">
              <a:lnSpc>
                <a:spcPct val="60000"/>
              </a:lnSpc>
              <a:spcBef>
                <a:spcPct val="50000"/>
              </a:spcBef>
              <a:defRPr/>
            </a:pPr>
            <a:r>
              <a:rPr lang="en-US" sz="1100" b="1" dirty="0">
                <a:solidFill>
                  <a:srgbClr val="006DAA"/>
                </a:solidFill>
              </a:rPr>
              <a:t>Boston, MA 02133</a:t>
            </a:r>
          </a:p>
        </p:txBody>
      </p:sp>
      <p:sp>
        <p:nvSpPr>
          <p:cNvPr id="179203" name="Rectangle 3"/>
          <p:cNvSpPr>
            <a:spLocks noGrp="1" noChangeArrowheads="1"/>
          </p:cNvSpPr>
          <p:nvPr>
            <p:ph type="ctrTitle"/>
          </p:nvPr>
        </p:nvSpPr>
        <p:spPr>
          <a:xfrm>
            <a:off x="609600" y="2095500"/>
            <a:ext cx="7772400" cy="1143000"/>
          </a:xfrm>
        </p:spPr>
        <p:txBody>
          <a:bodyPr/>
          <a:lstStyle>
            <a:lvl1pPr>
              <a:defRPr/>
            </a:lvl1pPr>
          </a:lstStyle>
          <a:p>
            <a:r>
              <a:rPr lang="en-US" smtClean="0"/>
              <a:t>Click to edit Master title style</a:t>
            </a:r>
            <a:endParaRPr lang="en-US"/>
          </a:p>
        </p:txBody>
      </p:sp>
      <p:sp>
        <p:nvSpPr>
          <p:cNvPr id="179204" name="Rectangle 4"/>
          <p:cNvSpPr>
            <a:spLocks noGrp="1" noChangeArrowheads="1"/>
          </p:cNvSpPr>
          <p:nvPr>
            <p:ph type="subTitle" idx="1"/>
          </p:nvPr>
        </p:nvSpPr>
        <p:spPr>
          <a:xfrm>
            <a:off x="1371600" y="3530600"/>
            <a:ext cx="6477000" cy="1879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60775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82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0"/>
            <a:ext cx="1943100" cy="520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9000"/>
            <a:ext cx="5676900"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165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7526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pic>
        <p:nvPicPr>
          <p:cNvPr id="5" name="Picture 5" descr="statehouse"/>
          <p:cNvPicPr>
            <a:picLocks noChangeAspect="1" noChangeArrowheads="1"/>
          </p:cNvPicPr>
          <p:nvPr/>
        </p:nvPicPr>
        <p:blipFill>
          <a:blip r:embed="rId2"/>
          <a:srcRect/>
          <a:stretch>
            <a:fillRect/>
          </a:stretch>
        </p:blipFill>
        <p:spPr bwMode="auto">
          <a:xfrm>
            <a:off x="241300" y="152400"/>
            <a:ext cx="1225550" cy="1320800"/>
          </a:xfrm>
          <a:prstGeom prst="rect">
            <a:avLst/>
          </a:prstGeom>
          <a:noFill/>
          <a:ln w="9525">
            <a:noFill/>
            <a:miter lim="800000"/>
            <a:headEnd/>
            <a:tailEnd/>
          </a:ln>
        </p:spPr>
      </p:pic>
      <p:sp>
        <p:nvSpPr>
          <p:cNvPr id="6" name="Text Box 6"/>
          <p:cNvSpPr txBox="1">
            <a:spLocks noChangeArrowheads="1"/>
          </p:cNvSpPr>
          <p:nvPr/>
        </p:nvSpPr>
        <p:spPr bwMode="auto">
          <a:xfrm>
            <a:off x="1524000" y="749300"/>
            <a:ext cx="5067300" cy="822325"/>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Executive Office for Administration and Finance</a:t>
            </a:r>
          </a:p>
        </p:txBody>
      </p:sp>
      <p:sp>
        <p:nvSpPr>
          <p:cNvPr id="7" name="Line 7"/>
          <p:cNvSpPr>
            <a:spLocks noChangeShapeType="1"/>
          </p:cNvSpPr>
          <p:nvPr/>
        </p:nvSpPr>
        <p:spPr bwMode="auto">
          <a:xfrm>
            <a:off x="228600" y="1600200"/>
            <a:ext cx="89154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8" name="Text Box 8"/>
          <p:cNvSpPr txBox="1">
            <a:spLocks noChangeArrowheads="1"/>
          </p:cNvSpPr>
          <p:nvPr/>
        </p:nvSpPr>
        <p:spPr bwMode="auto">
          <a:xfrm>
            <a:off x="7086600" y="927100"/>
            <a:ext cx="2057400" cy="565150"/>
          </a:xfrm>
          <a:prstGeom prst="rect">
            <a:avLst/>
          </a:prstGeom>
          <a:noFill/>
          <a:ln w="9525">
            <a:noFill/>
            <a:miter lim="800000"/>
            <a:headEnd/>
            <a:tailEnd/>
          </a:ln>
          <a:effectLst/>
        </p:spPr>
        <p:txBody>
          <a:bodyPr>
            <a:prstTxWarp prst="textNoShape">
              <a:avLst/>
            </a:prstTxWarp>
            <a:spAutoFit/>
          </a:bodyPr>
          <a:lstStyle/>
          <a:p>
            <a:pPr algn="r" defTabSz="457200">
              <a:lnSpc>
                <a:spcPct val="60000"/>
              </a:lnSpc>
              <a:spcBef>
                <a:spcPct val="50000"/>
              </a:spcBef>
              <a:defRPr/>
            </a:pPr>
            <a:r>
              <a:rPr lang="en-US" sz="1100" b="1" dirty="0">
                <a:solidFill>
                  <a:srgbClr val="006DAA"/>
                </a:solidFill>
              </a:rPr>
              <a:t>State House</a:t>
            </a:r>
          </a:p>
          <a:p>
            <a:pPr algn="r" defTabSz="457200">
              <a:lnSpc>
                <a:spcPct val="60000"/>
              </a:lnSpc>
              <a:spcBef>
                <a:spcPct val="50000"/>
              </a:spcBef>
              <a:defRPr/>
            </a:pPr>
            <a:r>
              <a:rPr lang="en-US" sz="1100" b="1" dirty="0">
                <a:solidFill>
                  <a:srgbClr val="006DAA"/>
                </a:solidFill>
              </a:rPr>
              <a:t>Rooms 373 &amp; 272</a:t>
            </a:r>
          </a:p>
          <a:p>
            <a:pPr algn="r" defTabSz="457200">
              <a:lnSpc>
                <a:spcPct val="60000"/>
              </a:lnSpc>
              <a:spcBef>
                <a:spcPct val="50000"/>
              </a:spcBef>
              <a:defRPr/>
            </a:pPr>
            <a:r>
              <a:rPr lang="en-US" sz="1100" b="1" dirty="0">
                <a:solidFill>
                  <a:srgbClr val="006DAA"/>
                </a:solidFill>
              </a:rPr>
              <a:t>Boston, MA 02133</a:t>
            </a:r>
          </a:p>
        </p:txBody>
      </p:sp>
      <p:sp>
        <p:nvSpPr>
          <p:cNvPr id="179203" name="Rectangle 3"/>
          <p:cNvSpPr>
            <a:spLocks noGrp="1" noChangeArrowheads="1"/>
          </p:cNvSpPr>
          <p:nvPr>
            <p:ph type="ctrTitle"/>
          </p:nvPr>
        </p:nvSpPr>
        <p:spPr>
          <a:xfrm>
            <a:off x="609600" y="2095500"/>
            <a:ext cx="7772400" cy="1143000"/>
          </a:xfrm>
        </p:spPr>
        <p:txBody>
          <a:bodyPr/>
          <a:lstStyle>
            <a:lvl1pPr>
              <a:defRPr/>
            </a:lvl1pPr>
          </a:lstStyle>
          <a:p>
            <a:r>
              <a:rPr lang="en-US" smtClean="0"/>
              <a:t>Click to edit Master title style</a:t>
            </a:r>
            <a:endParaRPr lang="en-US"/>
          </a:p>
        </p:txBody>
      </p:sp>
      <p:sp>
        <p:nvSpPr>
          <p:cNvPr id="179204" name="Rectangle 4"/>
          <p:cNvSpPr>
            <a:spLocks noGrp="1" noChangeArrowheads="1"/>
          </p:cNvSpPr>
          <p:nvPr>
            <p:ph type="subTitle" idx="1"/>
          </p:nvPr>
        </p:nvSpPr>
        <p:spPr>
          <a:xfrm>
            <a:off x="1371600" y="3530600"/>
            <a:ext cx="6477000" cy="1879600"/>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407688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706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73407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19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4223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3700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83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997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3510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3738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333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89000"/>
            <a:ext cx="1943100" cy="520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89000"/>
            <a:ext cx="5676900" cy="520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81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0723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766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55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027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63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9513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934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0"/>
            <a:ext cx="9144000" cy="6858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sp>
        <p:nvSpPr>
          <p:cNvPr id="1027" name="Rectangle 3"/>
          <p:cNvSpPr>
            <a:spLocks noGrp="1" noChangeArrowheads="1"/>
          </p:cNvSpPr>
          <p:nvPr>
            <p:ph type="title"/>
          </p:nvPr>
        </p:nvSpPr>
        <p:spPr bwMode="auto">
          <a:xfrm>
            <a:off x="685800" y="88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9" name="Picture 5" descr="statehouse"/>
          <p:cNvPicPr>
            <a:picLocks noChangeAspect="1" noChangeArrowheads="1"/>
          </p:cNvPicPr>
          <p:nvPr/>
        </p:nvPicPr>
        <p:blipFill>
          <a:blip r:embed="rId13"/>
          <a:srcRect/>
          <a:stretch>
            <a:fillRect/>
          </a:stretch>
        </p:blipFill>
        <p:spPr bwMode="auto">
          <a:xfrm>
            <a:off x="0" y="0"/>
            <a:ext cx="636588" cy="685800"/>
          </a:xfrm>
          <a:prstGeom prst="rect">
            <a:avLst/>
          </a:prstGeom>
          <a:noFill/>
          <a:ln w="9525">
            <a:noFill/>
            <a:miter lim="800000"/>
            <a:headEnd/>
            <a:tailEnd/>
          </a:ln>
        </p:spPr>
      </p:pic>
      <p:sp>
        <p:nvSpPr>
          <p:cNvPr id="178182" name="Text Box 6"/>
          <p:cNvSpPr txBox="1">
            <a:spLocks noChangeArrowheads="1"/>
          </p:cNvSpPr>
          <p:nvPr/>
        </p:nvSpPr>
        <p:spPr bwMode="auto">
          <a:xfrm>
            <a:off x="800100" y="139700"/>
            <a:ext cx="7924800" cy="457200"/>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Administration and Finance</a:t>
            </a:r>
          </a:p>
        </p:txBody>
      </p:sp>
      <p:sp>
        <p:nvSpPr>
          <p:cNvPr id="178183" name="Line 7"/>
          <p:cNvSpPr>
            <a:spLocks noChangeShapeType="1"/>
          </p:cNvSpPr>
          <p:nvPr/>
        </p:nvSpPr>
        <p:spPr bwMode="auto">
          <a:xfrm>
            <a:off x="889000" y="558800"/>
            <a:ext cx="82296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178184" name="Text Box 8"/>
          <p:cNvSpPr txBox="1">
            <a:spLocks noChangeArrowheads="1"/>
          </p:cNvSpPr>
          <p:nvPr/>
        </p:nvSpPr>
        <p:spPr bwMode="auto">
          <a:xfrm>
            <a:off x="8458200" y="6324600"/>
            <a:ext cx="533400" cy="366713"/>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fld id="{5C91F277-DD84-FC4F-84D2-7EA6671EF63C}" type="slidenum">
              <a:rPr lang="en-US">
                <a:solidFill>
                  <a:srgbClr val="000000"/>
                </a:solidFill>
              </a:rPr>
              <a:pPr defTabSz="457200">
                <a:spcBef>
                  <a:spcPct val="50000"/>
                </a:spcBef>
                <a:defRPr/>
              </a:pPr>
              <a:t>‹#›</a:t>
            </a:fld>
            <a:endParaRPr lang="en-US" dirty="0">
              <a:solidFill>
                <a:srgbClr val="000000"/>
              </a:solidFill>
            </a:endParaRPr>
          </a:p>
        </p:txBody>
      </p:sp>
    </p:spTree>
    <p:extLst>
      <p:ext uri="{BB962C8B-B14F-4D97-AF65-F5344CB8AC3E}">
        <p14:creationId xmlns:p14="http://schemas.microsoft.com/office/powerpoint/2010/main" val="2430169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0"/>
            <a:ext cx="9144000" cy="685800"/>
          </a:xfrm>
          <a:prstGeom prst="rect">
            <a:avLst/>
          </a:prstGeom>
          <a:solidFill>
            <a:srgbClr val="EAEAF2"/>
          </a:solidFill>
          <a:ln w="9525">
            <a:noFill/>
            <a:miter lim="800000"/>
            <a:headEnd/>
            <a:tailEnd/>
          </a:ln>
          <a:effectLst/>
        </p:spPr>
        <p:txBody>
          <a:bodyPr wrap="none" anchor="ctr">
            <a:prstTxWarp prst="textNoShape">
              <a:avLst/>
            </a:prstTxWarp>
          </a:bodyPr>
          <a:lstStyle/>
          <a:p>
            <a:pPr defTabSz="457200">
              <a:defRPr/>
            </a:pPr>
            <a:endParaRPr lang="en-US" dirty="0">
              <a:solidFill>
                <a:srgbClr val="000000"/>
              </a:solidFill>
            </a:endParaRPr>
          </a:p>
        </p:txBody>
      </p:sp>
      <p:sp>
        <p:nvSpPr>
          <p:cNvPr id="1027" name="Rectangle 3"/>
          <p:cNvSpPr>
            <a:spLocks noGrp="1" noChangeArrowheads="1"/>
          </p:cNvSpPr>
          <p:nvPr>
            <p:ph type="title"/>
          </p:nvPr>
        </p:nvSpPr>
        <p:spPr bwMode="auto">
          <a:xfrm>
            <a:off x="685800" y="889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9" name="Picture 5" descr="statehouse"/>
          <p:cNvPicPr>
            <a:picLocks noChangeAspect="1" noChangeArrowheads="1"/>
          </p:cNvPicPr>
          <p:nvPr/>
        </p:nvPicPr>
        <p:blipFill>
          <a:blip r:embed="rId13"/>
          <a:srcRect/>
          <a:stretch>
            <a:fillRect/>
          </a:stretch>
        </p:blipFill>
        <p:spPr bwMode="auto">
          <a:xfrm>
            <a:off x="0" y="0"/>
            <a:ext cx="636588" cy="685800"/>
          </a:xfrm>
          <a:prstGeom prst="rect">
            <a:avLst/>
          </a:prstGeom>
          <a:noFill/>
          <a:ln w="9525">
            <a:noFill/>
            <a:miter lim="800000"/>
            <a:headEnd/>
            <a:tailEnd/>
          </a:ln>
        </p:spPr>
      </p:pic>
      <p:sp>
        <p:nvSpPr>
          <p:cNvPr id="178182" name="Text Box 6"/>
          <p:cNvSpPr txBox="1">
            <a:spLocks noChangeArrowheads="1"/>
          </p:cNvSpPr>
          <p:nvPr/>
        </p:nvSpPr>
        <p:spPr bwMode="auto">
          <a:xfrm>
            <a:off x="800100" y="139700"/>
            <a:ext cx="7924800" cy="457200"/>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r>
              <a:rPr lang="en-US" sz="2400" b="1" dirty="0">
                <a:solidFill>
                  <a:srgbClr val="006DAA"/>
                </a:solidFill>
              </a:rPr>
              <a:t>Administration and Finance</a:t>
            </a:r>
          </a:p>
        </p:txBody>
      </p:sp>
      <p:sp>
        <p:nvSpPr>
          <p:cNvPr id="178183" name="Line 7"/>
          <p:cNvSpPr>
            <a:spLocks noChangeShapeType="1"/>
          </p:cNvSpPr>
          <p:nvPr/>
        </p:nvSpPr>
        <p:spPr bwMode="auto">
          <a:xfrm>
            <a:off x="889000" y="558800"/>
            <a:ext cx="8229600" cy="0"/>
          </a:xfrm>
          <a:prstGeom prst="line">
            <a:avLst/>
          </a:prstGeom>
          <a:noFill/>
          <a:ln w="9525">
            <a:solidFill>
              <a:schemeClr val="tx1"/>
            </a:solidFill>
            <a:round/>
            <a:headEnd/>
            <a:tailEnd/>
          </a:ln>
          <a:effectLst/>
        </p:spPr>
        <p:txBody>
          <a:bodyPr>
            <a:prstTxWarp prst="textNoShape">
              <a:avLst/>
            </a:prstTxWarp>
          </a:bodyPr>
          <a:lstStyle/>
          <a:p>
            <a:pPr defTabSz="457200">
              <a:defRPr/>
            </a:pPr>
            <a:endParaRPr lang="en-US" dirty="0">
              <a:solidFill>
                <a:srgbClr val="000000"/>
              </a:solidFill>
            </a:endParaRPr>
          </a:p>
        </p:txBody>
      </p:sp>
      <p:sp>
        <p:nvSpPr>
          <p:cNvPr id="178184" name="Text Box 8"/>
          <p:cNvSpPr txBox="1">
            <a:spLocks noChangeArrowheads="1"/>
          </p:cNvSpPr>
          <p:nvPr/>
        </p:nvSpPr>
        <p:spPr bwMode="auto">
          <a:xfrm>
            <a:off x="8458200" y="6324600"/>
            <a:ext cx="533400" cy="366713"/>
          </a:xfrm>
          <a:prstGeom prst="rect">
            <a:avLst/>
          </a:prstGeom>
          <a:noFill/>
          <a:ln w="9525">
            <a:noFill/>
            <a:miter lim="800000"/>
            <a:headEnd/>
            <a:tailEnd/>
          </a:ln>
          <a:effectLst/>
        </p:spPr>
        <p:txBody>
          <a:bodyPr>
            <a:prstTxWarp prst="textNoShape">
              <a:avLst/>
            </a:prstTxWarp>
            <a:spAutoFit/>
          </a:bodyPr>
          <a:lstStyle/>
          <a:p>
            <a:pPr defTabSz="457200">
              <a:spcBef>
                <a:spcPct val="50000"/>
              </a:spcBef>
              <a:defRPr/>
            </a:pPr>
            <a:fld id="{5C91F277-DD84-FC4F-84D2-7EA6671EF63C}" type="slidenum">
              <a:rPr lang="en-US">
                <a:solidFill>
                  <a:srgbClr val="000000"/>
                </a:solidFill>
              </a:rPr>
              <a:pPr defTabSz="457200">
                <a:spcBef>
                  <a:spcPct val="50000"/>
                </a:spcBef>
                <a:defRPr/>
              </a:pPr>
              <a:t>‹#›</a:t>
            </a:fld>
            <a:endParaRPr lang="en-US" dirty="0">
              <a:solidFill>
                <a:srgbClr val="000000"/>
              </a:solidFill>
            </a:endParaRPr>
          </a:p>
        </p:txBody>
      </p:sp>
    </p:spTree>
    <p:extLst>
      <p:ext uri="{BB962C8B-B14F-4D97-AF65-F5344CB8AC3E}">
        <p14:creationId xmlns:p14="http://schemas.microsoft.com/office/powerpoint/2010/main" val="726365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3657600"/>
          </a:xfrm>
        </p:spPr>
        <p:txBody>
          <a:bodyPr/>
          <a:lstStyle/>
          <a:p>
            <a:r>
              <a:rPr lang="en-US" sz="4800" u="sng" dirty="0">
                <a:latin typeface="Calibri" pitchFamily="34" charset="0"/>
                <a:cs typeface="Calibri" pitchFamily="34" charset="0"/>
              </a:rPr>
              <a:t>Tax </a:t>
            </a:r>
            <a:r>
              <a:rPr lang="en-US" sz="4800" u="sng" dirty="0" smtClean="0">
                <a:latin typeface="Calibri" pitchFamily="34" charset="0"/>
                <a:cs typeface="Calibri" pitchFamily="34" charset="0"/>
              </a:rPr>
              <a:t>Reform</a:t>
            </a:r>
            <a:r>
              <a:rPr lang="en-US" sz="4800" dirty="0" smtClean="0">
                <a:latin typeface="Calibri" pitchFamily="34" charset="0"/>
                <a:cs typeface="Calibri" pitchFamily="34" charset="0"/>
              </a:rPr>
              <a:t/>
            </a:r>
            <a:br>
              <a:rPr lang="en-US" sz="4800" dirty="0" smtClean="0">
                <a:latin typeface="Calibri" pitchFamily="34" charset="0"/>
                <a:cs typeface="Calibri" pitchFamily="34" charset="0"/>
              </a:rPr>
            </a:br>
            <a:r>
              <a:rPr lang="en-US" sz="3200" dirty="0" smtClean="0">
                <a:latin typeface="Calibri" pitchFamily="34" charset="0"/>
                <a:cs typeface="Calibri" pitchFamily="34" charset="0"/>
              </a:rPr>
              <a:t> </a:t>
            </a:r>
            <a:r>
              <a:rPr lang="en-US" sz="6600" dirty="0">
                <a:latin typeface="Calibri" pitchFamily="34" charset="0"/>
                <a:cs typeface="Calibri" pitchFamily="34" charset="0"/>
              </a:rPr>
              <a:t/>
            </a:r>
            <a:br>
              <a:rPr lang="en-US" sz="6600" dirty="0">
                <a:latin typeface="Calibri" pitchFamily="34" charset="0"/>
                <a:cs typeface="Calibri" pitchFamily="34" charset="0"/>
              </a:rPr>
            </a:br>
            <a:r>
              <a:rPr lang="en-US" sz="4800" dirty="0">
                <a:latin typeface="Calibri" pitchFamily="34" charset="0"/>
                <a:cs typeface="Calibri" pitchFamily="34" charset="0"/>
              </a:rPr>
              <a:t> </a:t>
            </a:r>
            <a:r>
              <a:rPr lang="en-US" sz="3200" dirty="0">
                <a:latin typeface="Calibri" pitchFamily="34" charset="0"/>
                <a:cs typeface="Calibri" pitchFamily="34" charset="0"/>
              </a:rPr>
              <a:t>January 2013</a:t>
            </a:r>
            <a:br>
              <a:rPr lang="en-US" sz="3200" dirty="0">
                <a:latin typeface="Calibri" pitchFamily="34" charset="0"/>
                <a:cs typeface="Calibri" pitchFamily="34" charset="0"/>
              </a:rPr>
            </a:br>
            <a:r>
              <a:rPr lang="en-US" sz="3200" dirty="0">
                <a:latin typeface="Calibri" pitchFamily="34" charset="0"/>
                <a:cs typeface="Calibri" pitchFamily="34" charset="0"/>
              </a:rPr>
              <a:t/>
            </a:r>
            <a:br>
              <a:rPr lang="en-US" sz="3200" dirty="0">
                <a:latin typeface="Calibri" pitchFamily="34" charset="0"/>
                <a:cs typeface="Calibri" pitchFamily="34" charset="0"/>
              </a:rPr>
            </a:br>
            <a:r>
              <a:rPr lang="en-US" sz="3200" dirty="0">
                <a:latin typeface="Calibri" pitchFamily="34" charset="0"/>
                <a:cs typeface="Calibri" pitchFamily="34" charset="0"/>
              </a:rPr>
              <a:t>Administration &amp; Finance</a:t>
            </a:r>
            <a:endParaRPr lang="en-US" sz="3200" dirty="0"/>
          </a:p>
        </p:txBody>
      </p:sp>
    </p:spTree>
    <p:extLst>
      <p:ext uri="{BB962C8B-B14F-4D97-AF65-F5344CB8AC3E}">
        <p14:creationId xmlns:p14="http://schemas.microsoft.com/office/powerpoint/2010/main" val="157440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Public Infrastructure Fund</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fontAlgn="t"/>
            <a:r>
              <a:rPr lang="en-US" sz="2000" dirty="0" smtClean="0">
                <a:latin typeface="Calibri" pitchFamily="34" charset="0"/>
                <a:cs typeface="Calibri" pitchFamily="34" charset="0"/>
              </a:rPr>
              <a:t>All </a:t>
            </a:r>
            <a:r>
              <a:rPr lang="en-US" sz="2000" dirty="0">
                <a:latin typeface="Calibri" pitchFamily="34" charset="0"/>
                <a:cs typeface="Calibri" pitchFamily="34" charset="0"/>
              </a:rPr>
              <a:t>sales tax </a:t>
            </a:r>
            <a:r>
              <a:rPr lang="en-US" sz="2000" dirty="0" smtClean="0">
                <a:latin typeface="Calibri" pitchFamily="34" charset="0"/>
                <a:cs typeface="Calibri" pitchFamily="34" charset="0"/>
              </a:rPr>
              <a:t>will go to a new Commonwealth Public Infrastructure Fund </a:t>
            </a:r>
          </a:p>
          <a:p>
            <a:pPr lvl="1" fontAlgn="t"/>
            <a:r>
              <a:rPr lang="en-US" sz="2000" dirty="0">
                <a:latin typeface="Calibri" pitchFamily="34" charset="0"/>
                <a:cs typeface="Calibri" pitchFamily="34" charset="0"/>
              </a:rPr>
              <a:t>I</a:t>
            </a:r>
            <a:r>
              <a:rPr lang="en-US" sz="2000" dirty="0" smtClean="0">
                <a:latin typeface="Calibri" pitchFamily="34" charset="0"/>
                <a:cs typeface="Calibri" pitchFamily="34" charset="0"/>
              </a:rPr>
              <a:t>ncluding </a:t>
            </a:r>
            <a:r>
              <a:rPr lang="en-US" sz="2000" dirty="0">
                <a:latin typeface="Calibri" pitchFamily="34" charset="0"/>
                <a:cs typeface="Calibri" pitchFamily="34" charset="0"/>
              </a:rPr>
              <a:t>amounts already pledged to </a:t>
            </a:r>
            <a:r>
              <a:rPr lang="en-US" sz="2000" dirty="0" smtClean="0">
                <a:latin typeface="Calibri" pitchFamily="34" charset="0"/>
                <a:cs typeface="Calibri" pitchFamily="34" charset="0"/>
              </a:rPr>
              <a:t>the School Building Authority, </a:t>
            </a:r>
            <a:r>
              <a:rPr lang="en-US" sz="2000" dirty="0">
                <a:latin typeface="Calibri" pitchFamily="34" charset="0"/>
                <a:cs typeface="Calibri" pitchFamily="34" charset="0"/>
              </a:rPr>
              <a:t>the MBTA, and </a:t>
            </a:r>
            <a:r>
              <a:rPr lang="en-US" sz="2000" dirty="0" err="1" smtClean="0">
                <a:latin typeface="Calibri" pitchFamily="34" charset="0"/>
                <a:cs typeface="Calibri" pitchFamily="34" charset="0"/>
              </a:rPr>
              <a:t>MassDOT</a:t>
            </a:r>
            <a:endParaRPr lang="en-US" sz="2000" dirty="0">
              <a:latin typeface="Calibri" pitchFamily="34" charset="0"/>
              <a:cs typeface="Calibri" pitchFamily="34" charset="0"/>
            </a:endParaRPr>
          </a:p>
          <a:p>
            <a:pPr fontAlgn="t"/>
            <a:r>
              <a:rPr lang="en-US" sz="2000" dirty="0">
                <a:latin typeface="Calibri" pitchFamily="34" charset="0"/>
                <a:cs typeface="Calibri" pitchFamily="34" charset="0"/>
              </a:rPr>
              <a:t>Amounts pledged </a:t>
            </a:r>
            <a:r>
              <a:rPr lang="en-US" sz="2000" dirty="0" smtClean="0">
                <a:latin typeface="Calibri" pitchFamily="34" charset="0"/>
                <a:cs typeface="Calibri" pitchFamily="34" charset="0"/>
              </a:rPr>
              <a:t>to the School Building Authority, </a:t>
            </a:r>
            <a:r>
              <a:rPr lang="en-US" sz="2000" dirty="0">
                <a:latin typeface="Calibri" pitchFamily="34" charset="0"/>
                <a:cs typeface="Calibri" pitchFamily="34" charset="0"/>
              </a:rPr>
              <a:t>the MBTA, and </a:t>
            </a:r>
            <a:r>
              <a:rPr lang="en-US" sz="2000" dirty="0" err="1" smtClean="0">
                <a:latin typeface="Calibri" pitchFamily="34" charset="0"/>
                <a:cs typeface="Calibri" pitchFamily="34" charset="0"/>
              </a:rPr>
              <a:t>MassDOT</a:t>
            </a:r>
            <a:r>
              <a:rPr lang="en-US" sz="2000" dirty="0" smtClean="0">
                <a:latin typeface="Calibri" pitchFamily="34" charset="0"/>
                <a:cs typeface="Calibri" pitchFamily="34" charset="0"/>
              </a:rPr>
              <a:t> </a:t>
            </a:r>
            <a:r>
              <a:rPr lang="en-US" sz="2000" dirty="0">
                <a:latin typeface="Calibri" pitchFamily="34" charset="0"/>
                <a:cs typeface="Calibri" pitchFamily="34" charset="0"/>
              </a:rPr>
              <a:t>pass-through the fund without </a:t>
            </a:r>
            <a:r>
              <a:rPr lang="en-US" sz="2000" dirty="0" smtClean="0">
                <a:latin typeface="Calibri" pitchFamily="34" charset="0"/>
                <a:cs typeface="Calibri" pitchFamily="34" charset="0"/>
              </a:rPr>
              <a:t>harm </a:t>
            </a:r>
            <a:r>
              <a:rPr lang="en-US" sz="2000" dirty="0">
                <a:latin typeface="Calibri" pitchFamily="34" charset="0"/>
                <a:cs typeface="Calibri" pitchFamily="34" charset="0"/>
              </a:rPr>
              <a:t>to </a:t>
            </a:r>
            <a:r>
              <a:rPr lang="en-US" sz="2000" dirty="0" smtClean="0">
                <a:latin typeface="Calibri" pitchFamily="34" charset="0"/>
                <a:cs typeface="Calibri" pitchFamily="34" charset="0"/>
              </a:rPr>
              <a:t>funds or bonds </a:t>
            </a:r>
            <a:r>
              <a:rPr lang="en-US" sz="2000" dirty="0">
                <a:latin typeface="Calibri" pitchFamily="34" charset="0"/>
                <a:cs typeface="Calibri" pitchFamily="34" charset="0"/>
              </a:rPr>
              <a:t>supported by those </a:t>
            </a:r>
            <a:r>
              <a:rPr lang="en-US" sz="2000" dirty="0" smtClean="0">
                <a:latin typeface="Calibri" pitchFamily="34" charset="0"/>
                <a:cs typeface="Calibri" pitchFamily="34" charset="0"/>
              </a:rPr>
              <a:t>funds</a:t>
            </a:r>
          </a:p>
          <a:p>
            <a:pPr fontAlgn="t"/>
            <a:r>
              <a:rPr lang="en-US" sz="2000" dirty="0" smtClean="0">
                <a:latin typeface="Calibri" pitchFamily="34" charset="0"/>
                <a:cs typeface="Calibri" pitchFamily="34" charset="0"/>
              </a:rPr>
              <a:t>Amount pledged to </a:t>
            </a:r>
            <a:r>
              <a:rPr lang="en-US" sz="2000" dirty="0" err="1" smtClean="0">
                <a:latin typeface="Calibri" pitchFamily="34" charset="0"/>
                <a:cs typeface="Calibri" pitchFamily="34" charset="0"/>
              </a:rPr>
              <a:t>MassDOT</a:t>
            </a:r>
            <a:r>
              <a:rPr lang="en-US" sz="2000" dirty="0" smtClean="0">
                <a:latin typeface="Calibri" pitchFamily="34" charset="0"/>
                <a:cs typeface="Calibri" pitchFamily="34" charset="0"/>
              </a:rPr>
              <a:t> will be increased to cover transportation gap</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The fund may </a:t>
            </a:r>
            <a:r>
              <a:rPr lang="en-US" sz="2000" dirty="0">
                <a:latin typeface="Calibri" pitchFamily="34" charset="0"/>
                <a:cs typeface="Calibri" pitchFamily="34" charset="0"/>
              </a:rPr>
              <a:t>be used for direct expenditure by the </a:t>
            </a:r>
            <a:r>
              <a:rPr lang="en-US" sz="2000" dirty="0" smtClean="0">
                <a:latin typeface="Calibri" pitchFamily="34" charset="0"/>
                <a:cs typeface="Calibri" pitchFamily="34" charset="0"/>
              </a:rPr>
              <a:t>Commonwealth</a:t>
            </a:r>
            <a:r>
              <a:rPr lang="en-US" sz="2000" dirty="0">
                <a:latin typeface="Calibri" pitchFamily="34" charset="0"/>
                <a:cs typeface="Calibri" pitchFamily="34" charset="0"/>
              </a:rPr>
              <a:t>, grants, or debt service related to any public </a:t>
            </a:r>
            <a:r>
              <a:rPr lang="en-US" sz="2000" dirty="0" smtClean="0">
                <a:latin typeface="Calibri" pitchFamily="34" charset="0"/>
                <a:cs typeface="Calibri" pitchFamily="34" charset="0"/>
              </a:rPr>
              <a:t>infrastructure</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The fund is </a:t>
            </a:r>
            <a:r>
              <a:rPr lang="en-US" sz="2000" dirty="0">
                <a:latin typeface="Calibri" pitchFamily="34" charset="0"/>
                <a:cs typeface="Calibri" pitchFamily="34" charset="0"/>
              </a:rPr>
              <a:t>not intended for governmental infrastructure such as state offices or information technology, soft assets such as master plans, or administrative costs such as </a:t>
            </a:r>
            <a:r>
              <a:rPr lang="en-US" sz="2000" dirty="0" smtClean="0">
                <a:latin typeface="Calibri" pitchFamily="34" charset="0"/>
                <a:cs typeface="Calibri" pitchFamily="34" charset="0"/>
              </a:rPr>
              <a:t>payroll</a:t>
            </a:r>
            <a:endParaRPr lang="en-US" sz="2000"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24938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38311082"/>
              </p:ext>
            </p:extLst>
          </p:nvPr>
        </p:nvGraphicFramePr>
        <p:xfrm>
          <a:off x="76200" y="1828800"/>
          <a:ext cx="79248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5"/>
          <p:cNvSpPr>
            <a:spLocks noGrp="1"/>
          </p:cNvSpPr>
          <p:nvPr>
            <p:ph type="title"/>
          </p:nvPr>
        </p:nvSpPr>
        <p:spPr>
          <a:xfrm>
            <a:off x="723900" y="914400"/>
            <a:ext cx="7772400" cy="457200"/>
          </a:xfrm>
        </p:spPr>
        <p:txBody>
          <a:bodyPr/>
          <a:lstStyle/>
          <a:p>
            <a:r>
              <a:rPr lang="en-US" sz="2800" dirty="0" smtClean="0">
                <a:latin typeface="Calibri" pitchFamily="34" charset="0"/>
                <a:cs typeface="Calibri" pitchFamily="34" charset="0"/>
              </a:rPr>
              <a:t>Sales Tax Dedicated Entirely to Transportation and Infrastructure</a:t>
            </a:r>
            <a:endParaRPr lang="en-US" sz="2800" dirty="0"/>
          </a:p>
        </p:txBody>
      </p:sp>
      <p:sp>
        <p:nvSpPr>
          <p:cNvPr id="2" name="TextBox 1"/>
          <p:cNvSpPr txBox="1"/>
          <p:nvPr/>
        </p:nvSpPr>
        <p:spPr>
          <a:xfrm>
            <a:off x="8001000" y="3855386"/>
            <a:ext cx="1066800" cy="1323439"/>
          </a:xfrm>
          <a:prstGeom prst="rect">
            <a:avLst/>
          </a:prstGeom>
          <a:noFill/>
          <a:ln>
            <a:solidFill>
              <a:schemeClr val="tx1"/>
            </a:solidFill>
          </a:ln>
        </p:spPr>
        <p:txBody>
          <a:bodyPr wrap="square" rtlCol="0">
            <a:spAutoFit/>
          </a:bodyPr>
          <a:lstStyle/>
          <a:p>
            <a:r>
              <a:rPr lang="en-US" sz="1000" dirty="0" smtClean="0">
                <a:latin typeface="Calibri" pitchFamily="34" charset="0"/>
                <a:cs typeface="Calibri" pitchFamily="34" charset="0"/>
              </a:rPr>
              <a:t>Transportation ranges from  1.02 to 1.32 cents for FY15-FY23 (2.14 to 2.44 cents including the MBTA).</a:t>
            </a:r>
            <a:endParaRPr lang="en-US" sz="1000" dirty="0">
              <a:latin typeface="Calibri" pitchFamily="34" charset="0"/>
              <a:cs typeface="Calibri" pitchFamily="34" charset="0"/>
            </a:endParaRPr>
          </a:p>
        </p:txBody>
      </p:sp>
      <p:cxnSp>
        <p:nvCxnSpPr>
          <p:cNvPr id="4" name="Straight Arrow Connector 3"/>
          <p:cNvCxnSpPr/>
          <p:nvPr/>
        </p:nvCxnSpPr>
        <p:spPr bwMode="auto">
          <a:xfrm flipH="1">
            <a:off x="7892224" y="5212209"/>
            <a:ext cx="260684" cy="2257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8696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41168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1190" y="762000"/>
            <a:ext cx="8839200" cy="609600"/>
          </a:xfrm>
        </p:spPr>
        <p:txBody>
          <a:bodyPr/>
          <a:lstStyle/>
          <a:p>
            <a:r>
              <a:rPr lang="en-US" sz="2800" dirty="0" smtClean="0">
                <a:latin typeface="Calibri" pitchFamily="34" charset="0"/>
                <a:cs typeface="Calibri" pitchFamily="34" charset="0"/>
              </a:rPr>
              <a:t>Economic Competitiveness: Comparison to Other States</a:t>
            </a:r>
            <a:endParaRPr lang="en-US" sz="2800" dirty="0">
              <a:latin typeface="Calibri" pitchFamily="34" charset="0"/>
              <a:cs typeface="Calibri" pitchFamily="34" charset="0"/>
            </a:endParaRPr>
          </a:p>
        </p:txBody>
      </p:sp>
      <p:sp>
        <p:nvSpPr>
          <p:cNvPr id="3" name="Rectangle 2"/>
          <p:cNvSpPr/>
          <p:nvPr/>
        </p:nvSpPr>
        <p:spPr>
          <a:xfrm>
            <a:off x="5867400" y="2286000"/>
            <a:ext cx="2895600" cy="707886"/>
          </a:xfrm>
          <a:prstGeom prst="rect">
            <a:avLst/>
          </a:prstGeom>
          <a:solidFill>
            <a:schemeClr val="bg1"/>
          </a:solidFill>
          <a:ln>
            <a:solidFill>
              <a:schemeClr val="tx1"/>
            </a:solidFill>
          </a:ln>
        </p:spPr>
        <p:txBody>
          <a:bodyPr wrap="square">
            <a:spAutoFit/>
          </a:bodyPr>
          <a:lstStyle/>
          <a:p>
            <a:r>
              <a:rPr lang="en-US" sz="1000" dirty="0">
                <a:latin typeface="Calibri" pitchFamily="34" charset="0"/>
                <a:cs typeface="Calibri" pitchFamily="34" charset="0"/>
              </a:rPr>
              <a:t>Highlighted comparison states include neighbors (CT, ME, NH, RI, VT), </a:t>
            </a:r>
            <a:r>
              <a:rPr lang="en-US" sz="1000" dirty="0" smtClean="0">
                <a:latin typeface="Calibri" pitchFamily="34" charset="0"/>
                <a:cs typeface="Calibri" pitchFamily="34" charset="0"/>
              </a:rPr>
              <a:t>industry competitors </a:t>
            </a:r>
            <a:r>
              <a:rPr lang="en-US" sz="1000" dirty="0">
                <a:latin typeface="Calibri" pitchFamily="34" charset="0"/>
                <a:cs typeface="Calibri" pitchFamily="34" charset="0"/>
              </a:rPr>
              <a:t>(CA, NJ, NY, OH, PA), and those ranked best for business (CO, GA, NC, VA, TX). </a:t>
            </a:r>
          </a:p>
        </p:txBody>
      </p:sp>
    </p:spTree>
    <p:extLst>
      <p:ext uri="{BB962C8B-B14F-4D97-AF65-F5344CB8AC3E}">
        <p14:creationId xmlns:p14="http://schemas.microsoft.com/office/powerpoint/2010/main" val="318100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02" y="1588532"/>
            <a:ext cx="8218860" cy="409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41190" y="762000"/>
            <a:ext cx="8839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n-US" sz="2800" smtClean="0">
                <a:latin typeface="Calibri" pitchFamily="34" charset="0"/>
                <a:cs typeface="Calibri" pitchFamily="34" charset="0"/>
              </a:rPr>
              <a:t>Economic Competitiveness: Comparison to Other States</a:t>
            </a:r>
            <a:endParaRPr lang="en-US" sz="2800" dirty="0">
              <a:latin typeface="Calibri" pitchFamily="34" charset="0"/>
              <a:cs typeface="Calibri" pitchFamily="34" charset="0"/>
            </a:endParaRPr>
          </a:p>
        </p:txBody>
      </p:sp>
      <p:sp>
        <p:nvSpPr>
          <p:cNvPr id="7" name="Rectangle 6"/>
          <p:cNvSpPr/>
          <p:nvPr/>
        </p:nvSpPr>
        <p:spPr>
          <a:xfrm>
            <a:off x="5791200" y="2286000"/>
            <a:ext cx="2895600" cy="707886"/>
          </a:xfrm>
          <a:prstGeom prst="rect">
            <a:avLst/>
          </a:prstGeom>
          <a:solidFill>
            <a:schemeClr val="bg1"/>
          </a:solidFill>
          <a:ln>
            <a:solidFill>
              <a:schemeClr val="tx1"/>
            </a:solidFill>
          </a:ln>
        </p:spPr>
        <p:txBody>
          <a:bodyPr wrap="square">
            <a:spAutoFit/>
          </a:bodyPr>
          <a:lstStyle/>
          <a:p>
            <a:r>
              <a:rPr lang="en-US" sz="1000" dirty="0">
                <a:latin typeface="Calibri" pitchFamily="34" charset="0"/>
                <a:cs typeface="Calibri" pitchFamily="34" charset="0"/>
              </a:rPr>
              <a:t>Highlighted comparison states include neighbors (CT, ME, NH, RI, VT), </a:t>
            </a:r>
            <a:r>
              <a:rPr lang="en-US" sz="1000" dirty="0" smtClean="0">
                <a:latin typeface="Calibri" pitchFamily="34" charset="0"/>
                <a:cs typeface="Calibri" pitchFamily="34" charset="0"/>
              </a:rPr>
              <a:t>industry competitors </a:t>
            </a:r>
            <a:r>
              <a:rPr lang="en-US" sz="1000" dirty="0">
                <a:latin typeface="Calibri" pitchFamily="34" charset="0"/>
                <a:cs typeface="Calibri" pitchFamily="34" charset="0"/>
              </a:rPr>
              <a:t>(CA, NJ, NY, OH, PA), and those ranked best for business (CO, GA, NC, VA, TX). </a:t>
            </a:r>
          </a:p>
        </p:txBody>
      </p:sp>
    </p:spTree>
    <p:extLst>
      <p:ext uri="{BB962C8B-B14F-4D97-AF65-F5344CB8AC3E}">
        <p14:creationId xmlns:p14="http://schemas.microsoft.com/office/powerpoint/2010/main" val="3714673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Personal Tax Expenditures</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fontAlgn="t"/>
            <a:r>
              <a:rPr lang="en-US" sz="2000" dirty="0" smtClean="0">
                <a:latin typeface="Calibri" pitchFamily="34" charset="0"/>
                <a:cs typeface="Calibri" pitchFamily="34" charset="0"/>
              </a:rPr>
              <a:t>Proposal eliminates 45 personal tax expenditures</a:t>
            </a:r>
          </a:p>
          <a:p>
            <a:pPr fontAlgn="t"/>
            <a:r>
              <a:rPr lang="en-US" sz="2000" dirty="0" smtClean="0">
                <a:latin typeface="Calibri" pitchFamily="34" charset="0"/>
                <a:cs typeface="Calibri" pitchFamily="34" charset="0"/>
              </a:rPr>
              <a:t>This simplifies the tax code </a:t>
            </a:r>
            <a:endParaRPr lang="en-US" sz="2000" dirty="0">
              <a:latin typeface="Calibri" pitchFamily="34" charset="0"/>
              <a:cs typeface="Calibri" pitchFamily="34" charset="0"/>
            </a:endParaRPr>
          </a:p>
          <a:p>
            <a:pPr fontAlgn="t"/>
            <a:r>
              <a:rPr lang="en-US" sz="2000" dirty="0" smtClean="0">
                <a:latin typeface="Calibri" pitchFamily="34" charset="0"/>
                <a:cs typeface="Calibri" pitchFamily="34" charset="0"/>
              </a:rPr>
              <a:t>If the goal is also a fairer tax code, reducing the sales tax and doubling the personal exemption is a more efficient way to achieve that result than retaining these personal tax expenditures</a:t>
            </a:r>
          </a:p>
          <a:p>
            <a:pPr fontAlgn="t"/>
            <a:r>
              <a:rPr lang="en-US" sz="2000" dirty="0" smtClean="0">
                <a:latin typeface="Calibri" pitchFamily="34" charset="0"/>
                <a:cs typeface="Calibri" pitchFamily="34" charset="0"/>
              </a:rPr>
              <a:t>Impacts on individuals must be considered in light of </a:t>
            </a:r>
            <a:r>
              <a:rPr lang="en-US" sz="2000" u="sng" dirty="0" smtClean="0">
                <a:latin typeface="Calibri" pitchFamily="34" charset="0"/>
                <a:cs typeface="Calibri" pitchFamily="34" charset="0"/>
              </a:rPr>
              <a:t>all</a:t>
            </a:r>
            <a:r>
              <a:rPr lang="en-US" sz="2000" dirty="0" smtClean="0">
                <a:latin typeface="Calibri" pitchFamily="34" charset="0"/>
                <a:cs typeface="Calibri" pitchFamily="34" charset="0"/>
              </a:rPr>
              <a:t> tax changes in the proposal, including reducing sales tax and doubling personal exemptions</a:t>
            </a:r>
          </a:p>
          <a:p>
            <a:pPr fontAlgn="t"/>
            <a:endParaRPr lang="en-US" sz="2000"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397296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382000" cy="381000"/>
          </a:xfrm>
        </p:spPr>
        <p:txBody>
          <a:bodyPr/>
          <a:lstStyle/>
          <a:p>
            <a:r>
              <a:rPr lang="en-US" sz="2400" dirty="0" smtClean="0">
                <a:latin typeface="Calibri" pitchFamily="34" charset="0"/>
                <a:cs typeface="Calibri" pitchFamily="34" charset="0"/>
              </a:rPr>
              <a:t>Personal Income Tax Expenditures: Proposed for Elimination</a:t>
            </a:r>
            <a:endParaRPr lang="en-US" sz="2400" dirty="0">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56882"/>
            <a:ext cx="5527510" cy="539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042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330200"/>
          </a:xfrm>
        </p:spPr>
        <p:txBody>
          <a:bodyPr/>
          <a:lstStyle/>
          <a:p>
            <a:r>
              <a:rPr lang="en-US" sz="2400" dirty="0" smtClean="0">
                <a:latin typeface="Calibri" pitchFamily="34" charset="0"/>
                <a:cs typeface="Calibri" pitchFamily="34" charset="0"/>
              </a:rPr>
              <a:t>Personal Income Tax Expenditures: Retained</a:t>
            </a:r>
            <a:endParaRPr lang="en-US" sz="2400" dirty="0">
              <a:latin typeface="Calibri" pitchFamily="34" charset="0"/>
              <a:cs typeface="Calibri"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3" y="1295400"/>
            <a:ext cx="896792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927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5" y="914400"/>
            <a:ext cx="7772400" cy="482600"/>
          </a:xfrm>
        </p:spPr>
        <p:txBody>
          <a:bodyPr/>
          <a:lstStyle/>
          <a:p>
            <a:r>
              <a:rPr lang="en-US" sz="3200" dirty="0" smtClean="0">
                <a:solidFill>
                  <a:schemeClr val="tx1"/>
                </a:solidFill>
                <a:latin typeface="Calibri" pitchFamily="34" charset="0"/>
                <a:cs typeface="Calibri" pitchFamily="34" charset="0"/>
              </a:rPr>
              <a:t>Corporate Tax Breaks</a:t>
            </a:r>
            <a:endParaRPr lang="en-US" sz="3200" dirty="0">
              <a:solidFill>
                <a:schemeClr val="tx1"/>
              </a:solidFill>
              <a:latin typeface="Calibri" pitchFamily="34" charset="0"/>
              <a:cs typeface="Calibri" pitchFamily="34" charset="0"/>
            </a:endParaRPr>
          </a:p>
        </p:txBody>
      </p:sp>
      <p:sp>
        <p:nvSpPr>
          <p:cNvPr id="6" name="TextBox 5"/>
          <p:cNvSpPr txBox="1"/>
          <p:nvPr/>
        </p:nvSpPr>
        <p:spPr>
          <a:xfrm>
            <a:off x="685800" y="3200400"/>
            <a:ext cx="7924800" cy="1600438"/>
          </a:xfrm>
          <a:prstGeom prst="rect">
            <a:avLst/>
          </a:prstGeom>
          <a:noFill/>
        </p:spPr>
        <p:txBody>
          <a:bodyPr wrap="square" rtlCol="0">
            <a:spAutoFit/>
          </a:bodyPr>
          <a:lstStyle/>
          <a:p>
            <a:pPr marL="285750" indent="-285750">
              <a:buFont typeface="Arial" pitchFamily="34" charset="0"/>
              <a:buChar char="•"/>
            </a:pPr>
            <a:r>
              <a:rPr lang="en-US" sz="1600" dirty="0" smtClean="0">
                <a:latin typeface="Calibri" pitchFamily="34" charset="0"/>
                <a:cs typeface="Calibri" pitchFamily="34" charset="0"/>
              </a:rPr>
              <a:t>Within </a:t>
            </a:r>
            <a:r>
              <a:rPr lang="en-US" sz="1600" dirty="0">
                <a:latin typeface="Calibri" pitchFamily="34" charset="0"/>
                <a:cs typeface="Calibri" pitchFamily="34" charset="0"/>
              </a:rPr>
              <a:t>the category of computer systems design and related services, 29 other states tax modifications to canned programs, and 14 other states tax custom </a:t>
            </a:r>
            <a:r>
              <a:rPr lang="en-US" sz="1600" dirty="0" smtClean="0">
                <a:latin typeface="Calibri" pitchFamily="34" charset="0"/>
                <a:cs typeface="Calibri" pitchFamily="34" charset="0"/>
              </a:rPr>
              <a:t>programs</a:t>
            </a:r>
            <a:endParaRPr lang="en-US" sz="1600" dirty="0">
              <a:latin typeface="Calibri" pitchFamily="34" charset="0"/>
              <a:cs typeface="Calibri" pitchFamily="34" charset="0"/>
            </a:endParaRPr>
          </a:p>
          <a:p>
            <a:pPr marL="285750" indent="-285750">
              <a:buFont typeface="Arial" pitchFamily="34" charset="0"/>
              <a:buChar char="•"/>
            </a:pPr>
            <a:r>
              <a:rPr lang="en-US" sz="1600" dirty="0">
                <a:latin typeface="Calibri" pitchFamily="34" charset="0"/>
                <a:cs typeface="Calibri" pitchFamily="34" charset="0"/>
              </a:rPr>
              <a:t>With the migration of software first to the ‘web’ and now to the ‘cloud,’ the line between software (currently taxable) and computer services (not taxable) is becoming untenable, and making these distinctions is difficult both for DOR and taxpayers</a:t>
            </a:r>
          </a:p>
          <a:p>
            <a:pPr marL="285750" indent="-285750">
              <a:buFont typeface="Arial" pitchFamily="34" charset="0"/>
              <a:buChar char="•"/>
            </a:pPr>
            <a:endParaRPr lang="en-US" sz="1600" dirty="0">
              <a:latin typeface="Calibri" pitchFamily="34" charset="0"/>
              <a:cs typeface="Calibri" pitchFamily="34" charset="0"/>
            </a:endParaRPr>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59413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4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Our Goals</a:t>
            </a:r>
            <a:endParaRPr lang="en-US" sz="3200" dirty="0"/>
          </a:p>
        </p:txBody>
      </p:sp>
      <p:sp>
        <p:nvSpPr>
          <p:cNvPr id="5" name="Content Placeholder 5"/>
          <p:cNvSpPr>
            <a:spLocks noGrp="1"/>
          </p:cNvSpPr>
          <p:nvPr>
            <p:ph idx="1"/>
          </p:nvPr>
        </p:nvSpPr>
        <p:spPr>
          <a:xfrm>
            <a:off x="457200" y="1600200"/>
            <a:ext cx="8229600" cy="4525963"/>
          </a:xfrm>
        </p:spPr>
        <p:txBody>
          <a:bodyPr>
            <a:normAutofit/>
          </a:bodyPr>
          <a:lstStyle/>
          <a:p>
            <a:pPr marL="0" indent="0">
              <a:buNone/>
            </a:pPr>
            <a:r>
              <a:rPr lang="en-US" sz="1800" dirty="0">
                <a:latin typeface="Calibri" pitchFamily="34" charset="0"/>
                <a:cs typeface="Calibri" pitchFamily="34" charset="0"/>
              </a:rPr>
              <a:t>In order to invest in education, innovation, and infrastructure, the Patrick-Murray Administration proposes to generate new revenue in accordance with these principles:</a:t>
            </a:r>
          </a:p>
          <a:p>
            <a:pPr lvl="0">
              <a:buAutoNum type="arabicPeriod"/>
            </a:pPr>
            <a:endParaRPr lang="en-US" sz="1800" dirty="0" smtClean="0">
              <a:latin typeface="Calibri" pitchFamily="34" charset="0"/>
              <a:cs typeface="Calibri" pitchFamily="34" charset="0"/>
            </a:endParaRPr>
          </a:p>
          <a:p>
            <a:pPr lvl="0">
              <a:buAutoNum type="arabicPeriod"/>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must be comprehensive, allowing us to pay our bills, maintain what we have, and invest in new development to foster economic </a:t>
            </a:r>
            <a:r>
              <a:rPr lang="en-US" sz="1800" b="1" dirty="0" smtClean="0">
                <a:latin typeface="Calibri" pitchFamily="34" charset="0"/>
                <a:cs typeface="Calibri" pitchFamily="34" charset="0"/>
              </a:rPr>
              <a:t>growth</a:t>
            </a:r>
          </a:p>
          <a:p>
            <a:pPr lvl="0">
              <a:buAutoNum type="arabicPeriod" startAt="2"/>
            </a:pPr>
            <a:endParaRPr lang="en-US" sz="1800" b="1" dirty="0" smtClean="0">
              <a:latin typeface="Calibri" pitchFamily="34" charset="0"/>
              <a:cs typeface="Calibri" pitchFamily="34" charset="0"/>
            </a:endParaRPr>
          </a:p>
          <a:p>
            <a:pPr lvl="0">
              <a:buAutoNum type="arabicPeriod" startAt="2"/>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for transportation must be dedicated for that </a:t>
            </a:r>
            <a:r>
              <a:rPr lang="en-US" sz="1800" b="1" dirty="0" smtClean="0">
                <a:latin typeface="Calibri" pitchFamily="34" charset="0"/>
                <a:cs typeface="Calibri" pitchFamily="34" charset="0"/>
              </a:rPr>
              <a:t>purpose</a:t>
            </a:r>
          </a:p>
          <a:p>
            <a:pPr lvl="0">
              <a:buAutoNum type="arabicPeriod" startAt="2"/>
            </a:pPr>
            <a:endParaRPr lang="en-US" sz="1800" b="1" dirty="0" smtClean="0">
              <a:latin typeface="Calibri" pitchFamily="34" charset="0"/>
              <a:cs typeface="Calibri" pitchFamily="34" charset="0"/>
            </a:endParaRPr>
          </a:p>
          <a:p>
            <a:pPr lvl="0">
              <a:buAutoNum type="arabicPeriod" startAt="2"/>
            </a:pPr>
            <a:r>
              <a:rPr lang="en-US" sz="1800" b="1" dirty="0" smtClean="0">
                <a:latin typeface="Calibri" pitchFamily="34" charset="0"/>
                <a:cs typeface="Calibri" pitchFamily="34" charset="0"/>
              </a:rPr>
              <a:t>Any </a:t>
            </a:r>
            <a:r>
              <a:rPr lang="en-US" sz="1800" b="1" dirty="0">
                <a:latin typeface="Calibri" pitchFamily="34" charset="0"/>
                <a:cs typeface="Calibri" pitchFamily="34" charset="0"/>
              </a:rPr>
              <a:t>proposal to generate new revenue must be competitive and fair, both allowing Massachusetts to compete with our neighbors and protecting the most economically vulnerable among </a:t>
            </a:r>
            <a:r>
              <a:rPr lang="en-US" sz="1800" b="1" dirty="0" smtClean="0">
                <a:latin typeface="Calibri" pitchFamily="34" charset="0"/>
                <a:cs typeface="Calibri" pitchFamily="34" charset="0"/>
              </a:rPr>
              <a:t>us</a:t>
            </a:r>
            <a:endParaRPr lang="en-US" sz="1800" b="1" dirty="0">
              <a:latin typeface="Calibri" pitchFamily="34" charset="0"/>
              <a:cs typeface="Calibri" pitchFamily="34" charset="0"/>
            </a:endParaRPr>
          </a:p>
          <a:p>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183611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5660" y="6118135"/>
            <a:ext cx="3679166" cy="246221"/>
          </a:xfrm>
          <a:prstGeom prst="rect">
            <a:avLst/>
          </a:prstGeom>
          <a:noFill/>
        </p:spPr>
        <p:txBody>
          <a:bodyPr wrap="square" rtlCol="0">
            <a:spAutoFit/>
          </a:bodyPr>
          <a:lstStyle/>
          <a:p>
            <a:pPr defTabSz="457200"/>
            <a:r>
              <a:rPr lang="en-US" sz="1000" dirty="0">
                <a:solidFill>
                  <a:srgbClr val="000000"/>
                </a:solidFill>
                <a:latin typeface="Calibri" pitchFamily="34" charset="0"/>
                <a:cs typeface="Calibri" pitchFamily="34" charset="0"/>
              </a:rPr>
              <a:t>*Personal exemption for Single/Head of Household/Joint filers.</a:t>
            </a:r>
          </a:p>
        </p:txBody>
      </p:sp>
      <p:sp>
        <p:nvSpPr>
          <p:cNvPr id="8" name="Title 5"/>
          <p:cNvSpPr>
            <a:spLocks noGrp="1"/>
          </p:cNvSpPr>
          <p:nvPr>
            <p:ph type="title"/>
          </p:nvPr>
        </p:nvSpPr>
        <p:spPr>
          <a:xfrm>
            <a:off x="723900" y="838200"/>
            <a:ext cx="7772400" cy="457200"/>
          </a:xfrm>
        </p:spPr>
        <p:txBody>
          <a:bodyPr/>
          <a:lstStyle/>
          <a:p>
            <a:r>
              <a:rPr lang="en-US" sz="3200" dirty="0" smtClean="0">
                <a:latin typeface="Calibri" pitchFamily="34" charset="0"/>
                <a:cs typeface="Calibri" pitchFamily="34" charset="0"/>
              </a:rPr>
              <a:t>Tax Revenue Proposal</a:t>
            </a:r>
            <a:endParaRPr lang="en-US" sz="3200" dirty="0"/>
          </a:p>
        </p:txBody>
      </p:sp>
      <p:graphicFrame>
        <p:nvGraphicFramePr>
          <p:cNvPr id="9" name="Content Placeholder 4"/>
          <p:cNvGraphicFramePr>
            <a:graphicFrameLocks/>
          </p:cNvGraphicFramePr>
          <p:nvPr>
            <p:extLst>
              <p:ext uri="{D42A27DB-BD31-4B8C-83A1-F6EECF244321}">
                <p14:modId xmlns:p14="http://schemas.microsoft.com/office/powerpoint/2010/main" val="2541007107"/>
              </p:ext>
            </p:extLst>
          </p:nvPr>
        </p:nvGraphicFramePr>
        <p:xfrm>
          <a:off x="215660" y="1447800"/>
          <a:ext cx="8686800" cy="3720477"/>
        </p:xfrm>
        <a:graphic>
          <a:graphicData uri="http://schemas.openxmlformats.org/drawingml/2006/table">
            <a:tbl>
              <a:tblPr firstRow="1" bandRow="1">
                <a:tableStyleId>{5C22544A-7EE6-4342-B048-85BDC9FD1C3A}</a:tableStyleId>
              </a:tblPr>
              <a:tblGrid>
                <a:gridCol w="1227529"/>
                <a:gridCol w="1213015"/>
                <a:gridCol w="1140856"/>
                <a:gridCol w="3079003"/>
                <a:gridCol w="959597"/>
                <a:gridCol w="1066800"/>
              </a:tblGrid>
              <a:tr h="257214">
                <a:tc>
                  <a:txBody>
                    <a:bodyPr/>
                    <a:lstStyle/>
                    <a:p>
                      <a:endParaRPr lang="en-US" sz="12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Status</a:t>
                      </a:r>
                      <a:r>
                        <a:rPr lang="en-US" sz="1600" baseline="0" dirty="0" smtClean="0">
                          <a:solidFill>
                            <a:schemeClr val="tx1"/>
                          </a:solidFill>
                          <a:latin typeface="Calibri" pitchFamily="34" charset="0"/>
                          <a:cs typeface="Calibri" pitchFamily="34" charset="0"/>
                        </a:rPr>
                        <a:t> Quo</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New Rates</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dirty="0" smtClean="0">
                          <a:solidFill>
                            <a:schemeClr val="tx1"/>
                          </a:solidFill>
                          <a:latin typeface="Calibri" pitchFamily="34" charset="0"/>
                          <a:cs typeface="Calibri" pitchFamily="34" charset="0"/>
                        </a:rPr>
                        <a:t>Policy</a:t>
                      </a:r>
                      <a:r>
                        <a:rPr lang="en-US" sz="1600" baseline="0" dirty="0" smtClean="0">
                          <a:solidFill>
                            <a:schemeClr val="tx1"/>
                          </a:solidFill>
                          <a:latin typeface="Calibri" pitchFamily="34" charset="0"/>
                          <a:cs typeface="Calibri" pitchFamily="34" charset="0"/>
                        </a:rPr>
                        <a:t> Changes</a:t>
                      </a:r>
                      <a:endParaRPr lang="en-US" sz="16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itchFamily="34" charset="0"/>
                          <a:cs typeface="Calibri" pitchFamily="34" charset="0"/>
                        </a:rPr>
                        <a:t>Revenue</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l"/>
                      <a:endParaRPr lang="en-US" sz="1600" dirty="0">
                        <a:solidFill>
                          <a:schemeClr val="tx1"/>
                        </a:solidFill>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39733">
                <a:tc rowSpan="3">
                  <a:txBody>
                    <a:bodyPr/>
                    <a:lstStyle/>
                    <a:p>
                      <a:pPr algn="l"/>
                      <a:r>
                        <a:rPr lang="en-US" sz="1600" b="1" dirty="0" smtClean="0">
                          <a:latin typeface="Calibri" pitchFamily="34" charset="0"/>
                          <a:cs typeface="Calibri" pitchFamily="34" charset="0"/>
                        </a:rPr>
                        <a:t>Personal Income</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5.25%</a:t>
                      </a:r>
                      <a:endParaRPr lang="en-US" sz="1600" dirty="0">
                        <a:latin typeface="Calibri" pitchFamily="34" charset="0"/>
                        <a:cs typeface="Calibri" pitchFamily="34" charset="0"/>
                      </a:endParaRPr>
                    </a:p>
                    <a:p>
                      <a:pPr marL="0" indent="0" algn="l">
                        <a:spcBef>
                          <a:spcPts val="0"/>
                        </a:spcBef>
                        <a:buNone/>
                      </a:pPr>
                      <a:r>
                        <a:rPr lang="en-US" sz="1200" dirty="0" smtClean="0">
                          <a:latin typeface="Calibri" pitchFamily="34" charset="0"/>
                          <a:cs typeface="Calibri" pitchFamily="34" charset="0"/>
                        </a:rPr>
                        <a:t>$4,400/</a:t>
                      </a:r>
                    </a:p>
                    <a:p>
                      <a:pPr marL="0" indent="0" algn="l">
                        <a:spcBef>
                          <a:spcPts val="0"/>
                        </a:spcBef>
                        <a:buNone/>
                      </a:pPr>
                      <a:r>
                        <a:rPr lang="en-US" sz="1200" dirty="0" smtClean="0">
                          <a:latin typeface="Calibri" pitchFamily="34" charset="0"/>
                          <a:cs typeface="Calibri" pitchFamily="34" charset="0"/>
                        </a:rPr>
                        <a:t>$6,800/</a:t>
                      </a:r>
                    </a:p>
                    <a:p>
                      <a:pPr marL="0" indent="0" algn="l">
                        <a:spcBef>
                          <a:spcPts val="0"/>
                        </a:spcBef>
                        <a:buNone/>
                      </a:pPr>
                      <a:r>
                        <a:rPr lang="en-US" sz="1200" dirty="0" smtClean="0">
                          <a:latin typeface="Calibri" pitchFamily="34" charset="0"/>
                          <a:cs typeface="Calibri" pitchFamily="34" charset="0"/>
                        </a:rPr>
                        <a:t>$8,800* </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6.25%</a:t>
                      </a:r>
                      <a:endParaRPr lang="en-US" sz="1600" dirty="0">
                        <a:latin typeface="Calibri" pitchFamily="34" charset="0"/>
                        <a:cs typeface="Calibri" pitchFamily="34" charset="0"/>
                      </a:endParaRPr>
                    </a:p>
                    <a:p>
                      <a:pPr marL="0" indent="0" algn="l">
                        <a:spcBef>
                          <a:spcPts val="0"/>
                        </a:spcBef>
                        <a:buNone/>
                      </a:pPr>
                      <a:r>
                        <a:rPr lang="en-US" sz="1200" dirty="0" smtClean="0">
                          <a:latin typeface="Calibri" pitchFamily="34" charset="0"/>
                          <a:cs typeface="Calibri" pitchFamily="34" charset="0"/>
                        </a:rPr>
                        <a:t>$8,800/</a:t>
                      </a:r>
                    </a:p>
                    <a:p>
                      <a:pPr marL="0" indent="0" algn="l">
                        <a:spcBef>
                          <a:spcPts val="0"/>
                        </a:spcBef>
                        <a:buNone/>
                      </a:pPr>
                      <a:r>
                        <a:rPr lang="en-US" sz="1200" dirty="0" smtClean="0">
                          <a:latin typeface="Calibri" pitchFamily="34" charset="0"/>
                          <a:cs typeface="Calibri" pitchFamily="34" charset="0"/>
                        </a:rPr>
                        <a:t>$13,600/</a:t>
                      </a:r>
                    </a:p>
                    <a:p>
                      <a:pPr marL="0" indent="0" algn="l">
                        <a:spcBef>
                          <a:spcPts val="0"/>
                        </a:spcBef>
                        <a:buNone/>
                      </a:pPr>
                      <a:r>
                        <a:rPr lang="en-US" sz="1200" dirty="0" smtClean="0">
                          <a:latin typeface="Calibri" pitchFamily="34" charset="0"/>
                          <a:cs typeface="Calibri" pitchFamily="34" charset="0"/>
                        </a:rPr>
                        <a:t>$17,600*</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Increase rate to 6.25% (lower</a:t>
                      </a:r>
                      <a:r>
                        <a:rPr lang="en-US" sz="1200" baseline="0" dirty="0" smtClean="0">
                          <a:latin typeface="Calibri" pitchFamily="34" charset="0"/>
                          <a:cs typeface="Calibri" pitchFamily="34" charset="0"/>
                        </a:rPr>
                        <a:t> rate for short term capital gains to 6.25%)</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$2.57B</a:t>
                      </a:r>
                      <a:endParaRPr lang="en-US" sz="1200" dirty="0">
                        <a:solidFill>
                          <a:schemeClr val="tx1"/>
                        </a:solidFill>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l"/>
                      <a:r>
                        <a:rPr lang="en-US" sz="1600" b="1" dirty="0" smtClean="0">
                          <a:solidFill>
                            <a:schemeClr val="tx1"/>
                          </a:solidFill>
                          <a:latin typeface="Calibri" pitchFamily="34" charset="0"/>
                          <a:cs typeface="Calibri" pitchFamily="34" charset="0"/>
                        </a:rPr>
                        <a:t>$2.81B</a:t>
                      </a:r>
                      <a:endParaRPr lang="en-US" sz="1600" b="1" dirty="0">
                        <a:solidFill>
                          <a:schemeClr val="tx1"/>
                        </a:solidFill>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1825">
                <a:tc vMerge="1">
                  <a:txBody>
                    <a:bodyPr/>
                    <a:lstStyle/>
                    <a:p>
                      <a:endParaRPr lang="en-US" sz="1200" dirty="0">
                        <a:latin typeface="Calibri" pitchFamily="34" charset="0"/>
                        <a:cs typeface="Calibri" pitchFamily="34" charset="0"/>
                      </a:endParaRPr>
                    </a:p>
                  </a:txBody>
                  <a:tcPr/>
                </a:tc>
                <a:tc vMerge="1">
                  <a:txBody>
                    <a:bodyPr/>
                    <a:lstStyle/>
                    <a:p>
                      <a:pPr marL="0" indent="0" algn="ctr">
                        <a:spcBef>
                          <a:spcPts val="0"/>
                        </a:spcBef>
                        <a:buNone/>
                      </a:pPr>
                      <a:endParaRPr lang="en-US" sz="1200" dirty="0">
                        <a:latin typeface="Calibri" pitchFamily="34" charset="0"/>
                        <a:cs typeface="Calibri" pitchFamily="34" charset="0"/>
                      </a:endParaRPr>
                    </a:p>
                  </a:txBody>
                  <a:tcPr/>
                </a:tc>
                <a:tc vMerge="1">
                  <a:txBody>
                    <a:bodyPr/>
                    <a:lstStyle/>
                    <a:p>
                      <a:pPr marL="0" indent="0" algn="ctr">
                        <a:spcBef>
                          <a:spcPts val="0"/>
                        </a:spcBef>
                        <a:buNone/>
                      </a:pPr>
                      <a:endParaRPr lang="en-US" sz="1200" dirty="0">
                        <a:latin typeface="Calibri" pitchFamily="34" charset="0"/>
                        <a:cs typeface="Calibri"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pitchFamily="34" charset="0"/>
                          <a:cs typeface="Calibri" pitchFamily="34" charset="0"/>
                        </a:rPr>
                        <a:t>Increase personal exemption</a:t>
                      </a:r>
                      <a:r>
                        <a:rPr lang="en-US" sz="1200" baseline="0" dirty="0" smtClean="0">
                          <a:latin typeface="Calibri" pitchFamily="34" charset="0"/>
                          <a:cs typeface="Calibri" pitchFamily="34" charset="0"/>
                        </a:rPr>
                        <a:t> </a:t>
                      </a:r>
                      <a:r>
                        <a:rPr lang="en-US" sz="1200" dirty="0" smtClean="0">
                          <a:latin typeface="Calibri" pitchFamily="34" charset="0"/>
                          <a:cs typeface="Calibri" pitchFamily="34" charset="0"/>
                        </a:rPr>
                        <a:t>2x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($1.09B)</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85000"/>
                      </a:schemeClr>
                    </a:solidFill>
                  </a:tcPr>
                </a:tc>
              </a:tr>
              <a:tr h="296057">
                <a:tc vMerge="1">
                  <a:txBody>
                    <a:bodyPr/>
                    <a:lstStyle/>
                    <a:p>
                      <a:endParaRPr lang="en-US" sz="1200" dirty="0">
                        <a:latin typeface="Calibri" pitchFamily="34" charset="0"/>
                        <a:cs typeface="Calibri" pitchFamily="34" charset="0"/>
                      </a:endParaRPr>
                    </a:p>
                  </a:txBody>
                  <a:tcPr/>
                </a:tc>
                <a:tc vMerge="1">
                  <a:txBody>
                    <a:bodyPr/>
                    <a:lstStyle/>
                    <a:p>
                      <a:endParaRPr lang="en-US" sz="1200" dirty="0">
                        <a:latin typeface="Calibri" pitchFamily="34" charset="0"/>
                        <a:cs typeface="Calibri" pitchFamily="34" charset="0"/>
                      </a:endParaRPr>
                    </a:p>
                  </a:txBody>
                  <a:tcPr/>
                </a:tc>
                <a:tc vMerge="1">
                  <a:txBody>
                    <a:bodyPr/>
                    <a:lstStyle/>
                    <a:p>
                      <a:endParaRPr lang="en-US" sz="1200" dirty="0">
                        <a:latin typeface="Calibri" pitchFamily="34" charset="0"/>
                        <a:cs typeface="Calibri" pitchFamily="34" charset="0"/>
                      </a:endParaRPr>
                    </a:p>
                  </a:txBody>
                  <a:tcPr/>
                </a:tc>
                <a:tc>
                  <a:txBody>
                    <a:bodyPr/>
                    <a:lstStyle/>
                    <a:p>
                      <a:r>
                        <a:rPr lang="en-US" sz="1200" dirty="0" smtClean="0">
                          <a:latin typeface="Calibri" pitchFamily="34" charset="0"/>
                          <a:cs typeface="Calibri" pitchFamily="34" charset="0"/>
                        </a:rPr>
                        <a:t>Eliminate 45 tax</a:t>
                      </a:r>
                      <a:r>
                        <a:rPr lang="en-US" sz="1200" baseline="0" dirty="0" smtClean="0">
                          <a:latin typeface="Calibri" pitchFamily="34" charset="0"/>
                          <a:cs typeface="Calibri" pitchFamily="34" charset="0"/>
                        </a:rPr>
                        <a:t> expenditure</a:t>
                      </a:r>
                      <a:r>
                        <a:rPr lang="en-US" sz="1200" dirty="0" smtClean="0">
                          <a:latin typeface="Calibri" pitchFamily="34" charset="0"/>
                          <a:cs typeface="Calibri" pitchFamily="34" charset="0"/>
                        </a:rPr>
                        <a:t>s</a:t>
                      </a:r>
                      <a:endParaRPr lang="en-US" sz="12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solidFill>
                            <a:schemeClr val="tx1"/>
                          </a:solidFill>
                          <a:latin typeface="Calibri" pitchFamily="34" charset="0"/>
                          <a:cs typeface="Calibri" pitchFamily="34" charset="0"/>
                        </a:rPr>
                        <a:t>$1.33B</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85000"/>
                      </a:schemeClr>
                    </a:solidFill>
                  </a:tcPr>
                </a:tc>
              </a:tr>
              <a:tr h="361848">
                <a:tc>
                  <a:txBody>
                    <a:bodyPr/>
                    <a:lstStyle/>
                    <a:p>
                      <a:pPr algn="l"/>
                      <a:r>
                        <a:rPr lang="en-US" sz="1600" b="1" dirty="0" smtClean="0">
                          <a:latin typeface="Calibri" pitchFamily="34" charset="0"/>
                          <a:cs typeface="Calibri" pitchFamily="34" charset="0"/>
                        </a:rPr>
                        <a:t>Sales</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dirty="0" smtClean="0">
                          <a:latin typeface="Calibri" pitchFamily="34" charset="0"/>
                          <a:cs typeface="Calibri" pitchFamily="34" charset="0"/>
                        </a:rPr>
                        <a:t>6.25%</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dirty="0" smtClean="0">
                          <a:latin typeface="Calibri" pitchFamily="34" charset="0"/>
                          <a:cs typeface="Calibri" pitchFamily="34" charset="0"/>
                        </a:rPr>
                        <a:t>4.50%</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200" dirty="0" smtClean="0">
                          <a:latin typeface="Calibri" pitchFamily="34" charset="0"/>
                          <a:cs typeface="Calibri" pitchFamily="34" charset="0"/>
                        </a:rPr>
                        <a:t>Lower rate to 4.50%</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smtClean="0">
                          <a:latin typeface="Calibri" pitchFamily="34" charset="0"/>
                          <a:cs typeface="Calibri" pitchFamily="34" charset="0"/>
                        </a:rPr>
                        <a:t>($1.37B)</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600" b="1" dirty="0" smtClean="0">
                          <a:latin typeface="Calibri" pitchFamily="34" charset="0"/>
                          <a:cs typeface="Calibri" pitchFamily="34" charset="0"/>
                        </a:rPr>
                        <a:t>($1.10B)</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361848">
                <a:tc>
                  <a:txBody>
                    <a:bodyPr/>
                    <a:lstStyle/>
                    <a:p>
                      <a:pPr algn="l"/>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Calibri" pitchFamily="34" charset="0"/>
                          <a:cs typeface="Calibri" pitchFamily="34" charset="0"/>
                        </a:rPr>
                        <a:t>Tax custom modifications to canned software and related computer services</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200" dirty="0" smtClean="0">
                          <a:solidFill>
                            <a:schemeClr val="tx1"/>
                          </a:solidFill>
                          <a:latin typeface="Calibri" pitchFamily="34" charset="0"/>
                          <a:cs typeface="Calibri" pitchFamily="34" charset="0"/>
                        </a:rPr>
                        <a:t>$265M</a:t>
                      </a:r>
                      <a:endParaRPr lang="en-US" sz="1200" dirty="0">
                        <a:solidFill>
                          <a:schemeClr val="tx1"/>
                        </a:solidFill>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39733">
                <a:tc rowSpan="3">
                  <a:txBody>
                    <a:bodyPr/>
                    <a:lstStyle/>
                    <a:p>
                      <a:pPr algn="l"/>
                      <a:r>
                        <a:rPr lang="en-US" sz="1600" b="1" dirty="0" smtClean="0">
                          <a:latin typeface="Calibri" pitchFamily="34" charset="0"/>
                          <a:cs typeface="Calibri" pitchFamily="34" charset="0"/>
                        </a:rPr>
                        <a:t>Corporate Income</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en-US" sz="1600" dirty="0" smtClean="0">
                          <a:latin typeface="Calibri" pitchFamily="34" charset="0"/>
                          <a:cs typeface="Calibri" pitchFamily="34" charset="0"/>
                        </a:rPr>
                        <a:t>8.00%</a:t>
                      </a:r>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cs typeface="Calibri" pitchFamily="34" charset="0"/>
                        </a:rPr>
                        <a:t>8.00%</a:t>
                      </a:r>
                    </a:p>
                    <a:p>
                      <a:pPr algn="l"/>
                      <a:endParaRPr lang="en-US" sz="16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latin typeface="Calibri" pitchFamily="34" charset="0"/>
                          <a:cs typeface="Calibri" pitchFamily="34" charset="0"/>
                        </a:rPr>
                        <a:t>Eliminate FAS 109 deduction</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$76M</a:t>
                      </a:r>
                      <a:endParaRPr lang="en-US" sz="1200"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rowSpan="3">
                  <a:txBody>
                    <a:bodyPr/>
                    <a:lstStyle/>
                    <a:p>
                      <a:pPr algn="l"/>
                      <a:r>
                        <a:rPr lang="en-US" sz="1600" b="1" dirty="0" smtClean="0">
                          <a:latin typeface="Calibri" pitchFamily="34" charset="0"/>
                          <a:cs typeface="Calibri" pitchFamily="34" charset="0"/>
                        </a:rPr>
                        <a:t>$194M</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93429">
                <a:tc vMerge="1">
                  <a:txBody>
                    <a:bodyPr/>
                    <a:lstStyle/>
                    <a:p>
                      <a:endParaRPr lang="en-US" sz="1200" b="1"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a:txBody>
                    <a:bodyPr/>
                    <a:lstStyle/>
                    <a:p>
                      <a:pPr marL="0" lvl="1" indent="0">
                        <a:buFont typeface="Arial" pitchFamily="34" charset="0"/>
                        <a:buNone/>
                      </a:pPr>
                      <a:r>
                        <a:rPr lang="en-US" sz="1200" dirty="0" smtClean="0">
                          <a:solidFill>
                            <a:srgbClr val="000000"/>
                          </a:solidFill>
                          <a:latin typeface="Calibri" pitchFamily="34" charset="0"/>
                          <a:cs typeface="Calibri" pitchFamily="34" charset="0"/>
                        </a:rPr>
                        <a:t>Eliminate special classifications for security and utility corporations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$83M</a:t>
                      </a: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95000"/>
                      </a:schemeClr>
                    </a:solidFill>
                  </a:tcPr>
                </a:tc>
              </a:tr>
              <a:tr h="296057">
                <a:tc vMerge="1">
                  <a:txBody>
                    <a:bodyPr/>
                    <a:lstStyle/>
                    <a:p>
                      <a:endParaRPr lang="en-US" sz="1200" b="1"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vMerge="1">
                  <a:txBody>
                    <a:bodyPr/>
                    <a:lstStyle/>
                    <a:p>
                      <a:pPr algn="ctr"/>
                      <a:endParaRPr lang="en-US" sz="1200" dirty="0">
                        <a:latin typeface="Calibri" pitchFamily="34" charset="0"/>
                        <a:cs typeface="Calibri" pitchFamily="34" charset="0"/>
                      </a:endParaRP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Calibri" pitchFamily="34" charset="0"/>
                          <a:cs typeface="Calibri" pitchFamily="34" charset="0"/>
                        </a:rPr>
                        <a:t>Implement sales factor sourcing for services </a:t>
                      </a:r>
                      <a:endParaRPr lang="en-US" sz="1200" dirty="0" smtClean="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200" dirty="0" smtClean="0">
                          <a:latin typeface="Calibri" pitchFamily="34" charset="0"/>
                          <a:cs typeface="Calibri" pitchFamily="34" charset="0"/>
                        </a:rPr>
                        <a:t>$35M</a:t>
                      </a:r>
                      <a:endParaRPr lang="en-US" sz="1200" dirty="0">
                        <a:latin typeface="Calibri" pitchFamily="34" charset="0"/>
                        <a:cs typeface="Calibri"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sz="1200" dirty="0">
                        <a:latin typeface="Calibri" pitchFamily="34" charset="0"/>
                        <a:cs typeface="Calibri"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95000"/>
                      </a:schemeClr>
                    </a:solidFill>
                  </a:tcPr>
                </a:tc>
              </a:tr>
              <a:tr h="361848">
                <a:tc>
                  <a:txBody>
                    <a:bodyPr/>
                    <a:lstStyle/>
                    <a:p>
                      <a:pPr algn="l"/>
                      <a:r>
                        <a:rPr lang="en-US" sz="1600" b="1" dirty="0" smtClean="0">
                          <a:latin typeface="Calibri" pitchFamily="34" charset="0"/>
                          <a:cs typeface="Calibri" pitchFamily="34" charset="0"/>
                        </a:rPr>
                        <a:t>Total</a:t>
                      </a:r>
                      <a:endParaRPr lang="en-US" sz="16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1" dirty="0" smtClean="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en-US" sz="1600" b="1" dirty="0">
                        <a:latin typeface="Calibri" pitchFamily="34" charset="0"/>
                        <a:cs typeface="Calibri"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r>
                        <a:rPr lang="en-US" sz="1600" b="1" dirty="0" smtClean="0">
                          <a:latin typeface="Calibri" pitchFamily="34" charset="0"/>
                          <a:cs typeface="Calibri" pitchFamily="34" charset="0"/>
                        </a:rPr>
                        <a:t>$1.90B</a:t>
                      </a:r>
                      <a:endParaRPr lang="en-US" sz="1600" b="1" dirty="0">
                        <a:latin typeface="Calibri" pitchFamily="34" charset="0"/>
                        <a:cs typeface="Calibri"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36622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0"/>
            <a:ext cx="8839200" cy="609600"/>
          </a:xfrm>
        </p:spPr>
        <p:txBody>
          <a:bodyPr/>
          <a:lstStyle/>
          <a:p>
            <a:r>
              <a:rPr lang="en-US" sz="3200" dirty="0" smtClean="0">
                <a:latin typeface="Calibri" pitchFamily="34" charset="0"/>
                <a:cs typeface="Calibri" pitchFamily="34" charset="0"/>
              </a:rPr>
              <a:t>Impact to People</a:t>
            </a:r>
            <a:endParaRPr lang="en-US" sz="2800" dirty="0">
              <a:latin typeface="Calibri" pitchFamily="34" charset="0"/>
              <a:cs typeface="Calibri"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4239923359"/>
              </p:ext>
            </p:extLst>
          </p:nvPr>
        </p:nvGraphicFramePr>
        <p:xfrm>
          <a:off x="304800" y="1524000"/>
          <a:ext cx="4306887" cy="4759842"/>
        </p:xfrm>
        <a:graphic>
          <a:graphicData uri="http://schemas.openxmlformats.org/drawingml/2006/chart">
            <c:chart xmlns:c="http://schemas.openxmlformats.org/drawingml/2006/chart" xmlns:r="http://schemas.openxmlformats.org/officeDocument/2006/relationships" r:id="rId3"/>
          </a:graphicData>
        </a:graphic>
      </p:graphicFrame>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1994848"/>
            <a:ext cx="42386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36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35000"/>
          </a:xfrm>
        </p:spPr>
        <p:txBody>
          <a:bodyPr/>
          <a:lstStyle/>
          <a:p>
            <a:r>
              <a:rPr lang="en-US" sz="2800" dirty="0" smtClean="0">
                <a:latin typeface="Calibri" pitchFamily="34" charset="0"/>
                <a:cs typeface="Calibri" pitchFamily="34" charset="0"/>
              </a:rPr>
              <a:t>Allocation of New Tax Revenue: FY14-FY18 and FY23</a:t>
            </a:r>
            <a:endParaRPr lang="en-US" sz="2800" dirty="0">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828800"/>
            <a:ext cx="7900988"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66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3985" y="690342"/>
            <a:ext cx="7772400" cy="457200"/>
          </a:xfrm>
        </p:spPr>
        <p:txBody>
          <a:bodyPr/>
          <a:lstStyle/>
          <a:p>
            <a:r>
              <a:rPr lang="en-US" sz="2800" dirty="0" smtClean="0">
                <a:latin typeface="Calibri" pitchFamily="34" charset="0"/>
                <a:cs typeface="Calibri" pitchFamily="34" charset="0"/>
              </a:rPr>
              <a:t>Transportation Need for New Tax Revenue</a:t>
            </a:r>
            <a:endParaRPr lang="en-US" sz="2800" dirty="0">
              <a:latin typeface="Calibri" pitchFamily="34" charset="0"/>
              <a:cs typeface="Calibri" pitchFamily="34" charset="0"/>
            </a:endParaRPr>
          </a:p>
        </p:txBody>
      </p:sp>
      <p:sp>
        <p:nvSpPr>
          <p:cNvPr id="7" name="Rectangle 6"/>
          <p:cNvSpPr/>
          <p:nvPr/>
        </p:nvSpPr>
        <p:spPr>
          <a:xfrm>
            <a:off x="500560" y="1147542"/>
            <a:ext cx="8458200" cy="863888"/>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9" name="Rectangle 8"/>
          <p:cNvSpPr/>
          <p:nvPr/>
        </p:nvSpPr>
        <p:spPr>
          <a:xfrm>
            <a:off x="474347" y="4800600"/>
            <a:ext cx="8458200" cy="1143000"/>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0" name="Rectangle 9"/>
          <p:cNvSpPr/>
          <p:nvPr/>
        </p:nvSpPr>
        <p:spPr>
          <a:xfrm>
            <a:off x="2314541" y="2286000"/>
            <a:ext cx="6553200" cy="571500"/>
          </a:xfrm>
          <a:prstGeom prst="rect">
            <a:avLst/>
          </a:prstGeom>
          <a:solidFill>
            <a:srgbClr val="4BACC6"/>
          </a:solidFill>
          <a:ln w="25400" cap="flat" cmpd="sng" algn="ctr">
            <a:solidFill>
              <a:srgbClr val="4BACC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1" name="Rectangle 10"/>
          <p:cNvSpPr/>
          <p:nvPr/>
        </p:nvSpPr>
        <p:spPr>
          <a:xfrm>
            <a:off x="2314541" y="3025211"/>
            <a:ext cx="6553200" cy="571500"/>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2" name="Rectangle 11"/>
          <p:cNvSpPr/>
          <p:nvPr/>
        </p:nvSpPr>
        <p:spPr>
          <a:xfrm>
            <a:off x="2314541" y="3810000"/>
            <a:ext cx="6553200" cy="571500"/>
          </a:xfrm>
          <a:prstGeom prst="rect">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 lastClr="FFFFFF"/>
              </a:solidFill>
              <a:effectLst/>
              <a:uLnTx/>
              <a:uFillTx/>
              <a:latin typeface="Calibri" pitchFamily="34" charset="0"/>
              <a:cs typeface="Calibri" pitchFamily="34" charset="0"/>
            </a:endParaRPr>
          </a:p>
        </p:txBody>
      </p:sp>
      <p:sp>
        <p:nvSpPr>
          <p:cNvPr id="13" name="TextBox 12"/>
          <p:cNvSpPr txBox="1"/>
          <p:nvPr/>
        </p:nvSpPr>
        <p:spPr>
          <a:xfrm>
            <a:off x="675885" y="1168242"/>
            <a:ext cx="784860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FY14-FY23 Transportation Financing Gap from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“The Way Forward” Report</a:t>
            </a:r>
          </a:p>
        </p:txBody>
      </p:sp>
      <p:sp>
        <p:nvSpPr>
          <p:cNvPr id="14" name="TextBox 13"/>
          <p:cNvSpPr txBox="1"/>
          <p:nvPr/>
        </p:nvSpPr>
        <p:spPr>
          <a:xfrm>
            <a:off x="2337328" y="2286000"/>
            <a:ext cx="649195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Periodic, consistent fare/fee/toll increases (maintain real</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impact)</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and Western AET savings</a:t>
            </a:r>
          </a:p>
        </p:txBody>
      </p:sp>
      <p:sp>
        <p:nvSpPr>
          <p:cNvPr id="15" name="TextBox 14"/>
          <p:cNvSpPr txBox="1"/>
          <p:nvPr/>
        </p:nvSpPr>
        <p:spPr>
          <a:xfrm>
            <a:off x="2314541" y="3126295"/>
            <a:ext cx="64919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MassPort</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Gaming</a:t>
            </a:r>
            <a:r>
              <a:rPr kumimoji="0" lang="en-US" sz="1800" b="0" i="0" u="none" strike="noStrike" kern="0" cap="none" spc="0" normalizeH="0" noProof="0" dirty="0" smtClean="0">
                <a:ln>
                  <a:noFill/>
                </a:ln>
                <a:solidFill>
                  <a:sysClr val="windowText" lastClr="000000"/>
                </a:solidFill>
                <a:effectLst/>
                <a:uLnTx/>
                <a:uFillTx/>
                <a:latin typeface="Calibri" pitchFamily="34" charset="0"/>
                <a:cs typeface="Calibri"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 Convention Center contributions</a:t>
            </a:r>
          </a:p>
        </p:txBody>
      </p:sp>
      <p:sp>
        <p:nvSpPr>
          <p:cNvPr id="16" name="TextBox 15"/>
          <p:cNvSpPr txBox="1"/>
          <p:nvPr/>
        </p:nvSpPr>
        <p:spPr>
          <a:xfrm>
            <a:off x="2337329" y="3911084"/>
            <a:ext cx="649195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pitchFamily="34" charset="0"/>
                <a:cs typeface="Calibri" pitchFamily="34" charset="0"/>
              </a:rPr>
              <a:t>Indexing gas tax to inflation (maintain real impact)</a:t>
            </a:r>
          </a:p>
        </p:txBody>
      </p:sp>
      <p:graphicFrame>
        <p:nvGraphicFramePr>
          <p:cNvPr id="17" name="Table 16"/>
          <p:cNvGraphicFramePr>
            <a:graphicFrameLocks noGrp="1"/>
          </p:cNvGraphicFramePr>
          <p:nvPr>
            <p:extLst>
              <p:ext uri="{D42A27DB-BD31-4B8C-83A1-F6EECF244321}">
                <p14:modId xmlns:p14="http://schemas.microsoft.com/office/powerpoint/2010/main" val="2231921605"/>
              </p:ext>
            </p:extLst>
          </p:nvPr>
        </p:nvGraphicFramePr>
        <p:xfrm>
          <a:off x="572979" y="4914900"/>
          <a:ext cx="8206812" cy="914400"/>
        </p:xfrm>
        <a:graphic>
          <a:graphicData uri="http://schemas.openxmlformats.org/drawingml/2006/table">
            <a:tbl>
              <a:tblPr firstRow="1" bandRow="1"/>
              <a:tblGrid>
                <a:gridCol w="1367802"/>
                <a:gridCol w="1367802"/>
                <a:gridCol w="1367802"/>
                <a:gridCol w="1367802"/>
                <a:gridCol w="1367802"/>
                <a:gridCol w="1367802"/>
              </a:tblGrid>
              <a:tr h="38100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FY14</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FY15</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FY16</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FY17</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FY18</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r"/>
                      <a:r>
                        <a:rPr lang="en-US" sz="2400" b="0" u="sng" dirty="0" smtClean="0">
                          <a:solidFill>
                            <a:schemeClr val="tx1"/>
                          </a:solidFill>
                          <a:latin typeface="Calibri" pitchFamily="34" charset="0"/>
                          <a:cs typeface="Calibri" pitchFamily="34" charset="0"/>
                        </a:rPr>
                        <a:t>FY23</a:t>
                      </a:r>
                      <a:endParaRPr lang="en-US" sz="2400" b="0" u="sng"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8100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$231M*</a:t>
                      </a:r>
                      <a:endParaRPr lang="en-US" sz="2400" b="0" dirty="0">
                        <a:solidFill>
                          <a:schemeClr val="tx1"/>
                        </a:solidFill>
                        <a:latin typeface="Calibri" pitchFamily="34" charset="0"/>
                        <a:cs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$600M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$700M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US" sz="2400" b="0" dirty="0" smtClean="0">
                          <a:solidFill>
                            <a:schemeClr val="tx1"/>
                          </a:solidFill>
                          <a:latin typeface="Calibri" pitchFamily="34" charset="0"/>
                          <a:cs typeface="Calibri" pitchFamily="34" charset="0"/>
                        </a:rPr>
                        <a:t>$755M</a:t>
                      </a:r>
                      <a:endParaRPr lang="en-US" sz="2400" b="0" dirty="0">
                        <a:solidFill>
                          <a:schemeClr val="tx1"/>
                        </a:solidFill>
                        <a:latin typeface="Calibri" pitchFamily="34" charset="0"/>
                        <a:cs typeface="Calibri"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Calibri" pitchFamily="34" charset="0"/>
                          <a:cs typeface="Calibri" pitchFamily="34" charset="0"/>
                        </a:rPr>
                        <a:t>$755M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0" dirty="0" smtClean="0">
                          <a:solidFill>
                            <a:schemeClr val="tx1"/>
                          </a:solidFill>
                          <a:latin typeface="Calibri" pitchFamily="34" charset="0"/>
                          <a:cs typeface="Calibri" pitchFamily="34" charset="0"/>
                        </a:rPr>
                        <a:t>$755M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cxnSp>
        <p:nvCxnSpPr>
          <p:cNvPr id="5" name="Straight Connector 4"/>
          <p:cNvCxnSpPr/>
          <p:nvPr/>
        </p:nvCxnSpPr>
        <p:spPr bwMode="auto">
          <a:xfrm>
            <a:off x="1600200" y="2571750"/>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600200" y="3299226"/>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1610177" y="4095750"/>
            <a:ext cx="523485"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20" name="TextBox 19"/>
          <p:cNvSpPr txBox="1"/>
          <p:nvPr/>
        </p:nvSpPr>
        <p:spPr>
          <a:xfrm>
            <a:off x="381000" y="6232478"/>
            <a:ext cx="8219684" cy="307777"/>
          </a:xfrm>
          <a:prstGeom prst="rect">
            <a:avLst/>
          </a:prstGeom>
          <a:noFill/>
        </p:spPr>
        <p:txBody>
          <a:bodyPr wrap="square" rtlCol="0">
            <a:spAutoFit/>
          </a:bodyPr>
          <a:lstStyle/>
          <a:p>
            <a:r>
              <a:rPr lang="en-US" sz="1400" dirty="0" smtClean="0">
                <a:latin typeface="Calibri" pitchFamily="34" charset="0"/>
                <a:cs typeface="Calibri" pitchFamily="34" charset="0"/>
              </a:rPr>
              <a:t>*FY14 allocation reflects items that can be implemented immediately and the launch of the capital program.</a:t>
            </a:r>
            <a:endParaRPr lang="en-US" sz="1400" dirty="0">
              <a:latin typeface="Calibri" pitchFamily="34" charset="0"/>
              <a:cs typeface="Calibri" pitchFamily="34" charset="0"/>
            </a:endParaRPr>
          </a:p>
        </p:txBody>
      </p:sp>
    </p:spTree>
    <p:extLst>
      <p:ext uri="{BB962C8B-B14F-4D97-AF65-F5344CB8AC3E}">
        <p14:creationId xmlns:p14="http://schemas.microsoft.com/office/powerpoint/2010/main" val="242225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23900" y="838200"/>
            <a:ext cx="7772400" cy="457200"/>
          </a:xfrm>
        </p:spPr>
        <p:txBody>
          <a:bodyPr/>
          <a:lstStyle/>
          <a:p>
            <a:r>
              <a:rPr lang="en-US" sz="2800" dirty="0" smtClean="0">
                <a:latin typeface="Calibri" pitchFamily="34" charset="0"/>
                <a:cs typeface="Calibri" pitchFamily="34" charset="0"/>
              </a:rPr>
              <a:t>Transportation Need: Solutions from Current Tools</a:t>
            </a:r>
            <a:br>
              <a:rPr lang="en-US" sz="2800" dirty="0" smtClean="0">
                <a:latin typeface="Calibri" pitchFamily="34" charset="0"/>
                <a:cs typeface="Calibri" pitchFamily="34" charset="0"/>
              </a:rPr>
            </a:br>
            <a:r>
              <a:rPr lang="en-US" sz="1400" dirty="0" smtClean="0">
                <a:latin typeface="Calibri" pitchFamily="34" charset="0"/>
                <a:cs typeface="Calibri" pitchFamily="34" charset="0"/>
              </a:rPr>
              <a:t>(Not Including </a:t>
            </a:r>
            <a:r>
              <a:rPr lang="en-US" sz="1400" dirty="0">
                <a:latin typeface="Calibri" pitchFamily="34" charset="0"/>
                <a:cs typeface="Calibri" pitchFamily="34" charset="0"/>
              </a:rPr>
              <a:t>G</a:t>
            </a:r>
            <a:r>
              <a:rPr lang="en-US" sz="1400" dirty="0" smtClean="0">
                <a:latin typeface="Calibri" pitchFamily="34" charset="0"/>
                <a:cs typeface="Calibri" pitchFamily="34" charset="0"/>
              </a:rPr>
              <a:t>as </a:t>
            </a:r>
            <a:r>
              <a:rPr lang="en-US" sz="1400" dirty="0">
                <a:latin typeface="Calibri" pitchFamily="34" charset="0"/>
                <a:cs typeface="Calibri" pitchFamily="34" charset="0"/>
              </a:rPr>
              <a:t>T</a:t>
            </a:r>
            <a:r>
              <a:rPr lang="en-US" sz="1400" dirty="0" smtClean="0">
                <a:latin typeface="Calibri" pitchFamily="34" charset="0"/>
                <a:cs typeface="Calibri" pitchFamily="34" charset="0"/>
              </a:rPr>
              <a:t>ax)</a:t>
            </a:r>
            <a:endParaRPr lang="en-US" sz="1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711325"/>
            <a:ext cx="88773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8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1828800"/>
            <a:ext cx="6172200" cy="284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799" y="914400"/>
            <a:ext cx="8458200" cy="558800"/>
          </a:xfrm>
        </p:spPr>
        <p:txBody>
          <a:bodyPr/>
          <a:lstStyle/>
          <a:p>
            <a:r>
              <a:rPr lang="en-US" sz="2800" dirty="0" smtClean="0">
                <a:latin typeface="Calibri" pitchFamily="34" charset="0"/>
                <a:cs typeface="Calibri" pitchFamily="34" charset="0"/>
              </a:rPr>
              <a:t>Transportation Need: Solutions from Indexing Gas Tax</a:t>
            </a:r>
            <a:endParaRPr lang="en-US" sz="2800" dirty="0">
              <a:latin typeface="Calibri" pitchFamily="34" charset="0"/>
              <a:cs typeface="Calibri" pitchFamily="34" charset="0"/>
            </a:endParaRPr>
          </a:p>
        </p:txBody>
      </p:sp>
      <p:sp>
        <p:nvSpPr>
          <p:cNvPr id="8" name="TextBox 5"/>
          <p:cNvSpPr txBox="1"/>
          <p:nvPr/>
        </p:nvSpPr>
        <p:spPr>
          <a:xfrm>
            <a:off x="242777" y="6413212"/>
            <a:ext cx="27432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latin typeface="Calibri" pitchFamily="34" charset="0"/>
                <a:cs typeface="Calibri" pitchFamily="34" charset="0"/>
              </a:rPr>
              <a:t>Note: Analysis assumes 2% annual inflation</a:t>
            </a:r>
            <a:r>
              <a:rPr lang="en-US" sz="1000" dirty="0" smtClean="0">
                <a:latin typeface="Calibri" pitchFamily="34" charset="0"/>
                <a:cs typeface="Calibri" pitchFamily="34" charset="0"/>
              </a:rPr>
              <a:t>.</a:t>
            </a:r>
            <a:endParaRPr lang="en-US" sz="1000" dirty="0" smtClean="0">
              <a:solidFill>
                <a:sysClr val="windowText" lastClr="000000"/>
              </a:solidFill>
              <a:latin typeface="Calibri" pitchFamily="34" charset="0"/>
              <a:cs typeface="Calibri" pitchFamily="34" charset="0"/>
            </a:endParaRPr>
          </a:p>
        </p:txBody>
      </p:sp>
      <p:sp>
        <p:nvSpPr>
          <p:cNvPr id="9" name="TextBox 8"/>
          <p:cNvSpPr txBox="1"/>
          <p:nvPr/>
        </p:nvSpPr>
        <p:spPr>
          <a:xfrm rot="10800000" flipV="1">
            <a:off x="119932" y="4925199"/>
            <a:ext cx="8827936" cy="646331"/>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r>
              <a:rPr kumimoji="0" lang="en-US" b="0" i="0" u="none" strike="noStrike" kern="0" cap="none" spc="0" normalizeH="0" noProof="0" dirty="0" smtClean="0">
                <a:ln>
                  <a:noFill/>
                </a:ln>
                <a:effectLst/>
                <a:uLnTx/>
                <a:uFillTx/>
                <a:latin typeface="Calibri" pitchFamily="34" charset="0"/>
                <a:cs typeface="Calibri" pitchFamily="34" charset="0"/>
              </a:rPr>
              <a:t>Indexing the gas tax to inflation, beginning in FY14, would generate $118M in additional revenue by FY21.</a:t>
            </a:r>
          </a:p>
        </p:txBody>
      </p:sp>
      <p:sp>
        <p:nvSpPr>
          <p:cNvPr id="12" name="Oval 11"/>
          <p:cNvSpPr/>
          <p:nvPr/>
        </p:nvSpPr>
        <p:spPr bwMode="auto">
          <a:xfrm>
            <a:off x="7010399" y="4440866"/>
            <a:ext cx="609600" cy="228600"/>
          </a:xfrm>
          <a:prstGeom prst="ellipse">
            <a:avLst/>
          </a:prstGeom>
          <a:noFill/>
          <a:ln w="19050" cap="flat" cmpd="sng" algn="ctr">
            <a:solidFill>
              <a:srgbClr val="FF0000">
                <a:alpha val="77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34842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4120870020"/>
              </p:ext>
            </p:extLst>
          </p:nvPr>
        </p:nvGraphicFramePr>
        <p:xfrm>
          <a:off x="381000" y="1945196"/>
          <a:ext cx="8433684" cy="418660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0" y="685800"/>
            <a:ext cx="8458200" cy="558800"/>
          </a:xfrm>
        </p:spPr>
        <p:txBody>
          <a:bodyPr/>
          <a:lstStyle/>
          <a:p>
            <a:r>
              <a:rPr lang="en-US" sz="3200" dirty="0" smtClean="0">
                <a:latin typeface="Calibri" pitchFamily="34" charset="0"/>
                <a:cs typeface="Calibri" pitchFamily="34" charset="0"/>
              </a:rPr>
              <a:t>Gas Tax</a:t>
            </a:r>
            <a:endParaRPr lang="en-US" sz="3200" dirty="0">
              <a:latin typeface="Calibri" pitchFamily="34" charset="0"/>
              <a:cs typeface="Calibri" pitchFamily="34" charset="0"/>
            </a:endParaRPr>
          </a:p>
        </p:txBody>
      </p:sp>
      <p:sp>
        <p:nvSpPr>
          <p:cNvPr id="8" name="TextBox 5"/>
          <p:cNvSpPr txBox="1"/>
          <p:nvPr/>
        </p:nvSpPr>
        <p:spPr>
          <a:xfrm>
            <a:off x="228600" y="6442501"/>
            <a:ext cx="274320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ysClr val="windowText" lastClr="000000"/>
                </a:solidFill>
                <a:latin typeface="Calibri" pitchFamily="34" charset="0"/>
                <a:cs typeface="Calibri" pitchFamily="34" charset="0"/>
              </a:rPr>
              <a:t>Data</a:t>
            </a:r>
            <a:r>
              <a:rPr lang="en-US" sz="1000" baseline="0" dirty="0" smtClean="0">
                <a:solidFill>
                  <a:sysClr val="windowText" lastClr="000000"/>
                </a:solidFill>
                <a:latin typeface="Calibri" pitchFamily="34" charset="0"/>
                <a:cs typeface="Calibri" pitchFamily="34" charset="0"/>
              </a:rPr>
              <a:t> source: Federation of Tax Administrators.</a:t>
            </a:r>
            <a:endParaRPr lang="en-US" sz="1000" dirty="0" smtClean="0">
              <a:solidFill>
                <a:sysClr val="windowText" lastClr="000000"/>
              </a:solidFill>
              <a:latin typeface="Calibri" pitchFamily="34" charset="0"/>
              <a:cs typeface="Calibri" pitchFamily="34" charset="0"/>
            </a:endParaRPr>
          </a:p>
        </p:txBody>
      </p:sp>
      <p:sp>
        <p:nvSpPr>
          <p:cNvPr id="10" name="TextBox 9"/>
          <p:cNvSpPr txBox="1"/>
          <p:nvPr/>
        </p:nvSpPr>
        <p:spPr>
          <a:xfrm rot="10800000" flipV="1">
            <a:off x="151073" y="1237309"/>
            <a:ext cx="8827936" cy="707886"/>
          </a:xfrm>
          <a:prstGeom prst="rect">
            <a:avLst/>
          </a:prstGeom>
          <a:noFill/>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r>
              <a:rPr kumimoji="0" lang="en-US" sz="2000" b="0" i="0" u="none" strike="noStrike" kern="0" cap="none" spc="0" normalizeH="0" noProof="0" dirty="0" smtClean="0">
                <a:ln>
                  <a:noFill/>
                </a:ln>
                <a:effectLst/>
                <a:uLnTx/>
                <a:uFillTx/>
                <a:latin typeface="Calibri" pitchFamily="34" charset="0"/>
                <a:cs typeface="Calibri" pitchFamily="34" charset="0"/>
              </a:rPr>
              <a:t>Fully funding the transportation investment would require increasing the gas tax to 60 cents per gallon (47 cents after solutions from current tools).</a:t>
            </a:r>
            <a:endParaRPr kumimoji="0" lang="en-US" sz="2000" b="0" i="0" u="none" strike="noStrike" kern="0" cap="none" spc="0" normalizeH="0" baseline="0" noProof="0" dirty="0" smtClean="0">
              <a:ln>
                <a:noFill/>
              </a:ln>
              <a:effectLst/>
              <a:uLnTx/>
              <a:uFillTx/>
              <a:latin typeface="Calibri" pitchFamily="34" charset="0"/>
              <a:cs typeface="Calibri" pitchFamily="34" charset="0"/>
            </a:endParaRPr>
          </a:p>
        </p:txBody>
      </p:sp>
    </p:spTree>
    <p:extLst>
      <p:ext uri="{BB962C8B-B14F-4D97-AF65-F5344CB8AC3E}">
        <p14:creationId xmlns:p14="http://schemas.microsoft.com/office/powerpoint/2010/main" val="406514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NF Presentation Template">
  <a:themeElements>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F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F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F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F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F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F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F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F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F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F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F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NF Presentation Template">
  <a:themeElements>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ANF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F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F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F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F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F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F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F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F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F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F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F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3745</TotalTime>
  <Words>875</Words>
  <Application>Microsoft Office PowerPoint</Application>
  <PresentationFormat>On-screen Show (4:3)</PresentationFormat>
  <Paragraphs>125</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ANF Presentation Template</vt:lpstr>
      <vt:lpstr>1_ANF Presentation Template</vt:lpstr>
      <vt:lpstr>Tax Reform    January 2013  Administration &amp; Finance</vt:lpstr>
      <vt:lpstr>Our Goals</vt:lpstr>
      <vt:lpstr>Tax Revenue Proposal</vt:lpstr>
      <vt:lpstr>Impact to People</vt:lpstr>
      <vt:lpstr>Allocation of New Tax Revenue: FY14-FY18 and FY23</vt:lpstr>
      <vt:lpstr>Transportation Need for New Tax Revenue</vt:lpstr>
      <vt:lpstr>Transportation Need: Solutions from Current Tools (Not Including Gas Tax)</vt:lpstr>
      <vt:lpstr>Transportation Need: Solutions from Indexing Gas Tax</vt:lpstr>
      <vt:lpstr>Gas Tax</vt:lpstr>
      <vt:lpstr>Public Infrastructure Fund</vt:lpstr>
      <vt:lpstr>Sales Tax Dedicated Entirely to Transportation and Infrastructure</vt:lpstr>
      <vt:lpstr>Economic Competitiveness: Comparison to Other States</vt:lpstr>
      <vt:lpstr>PowerPoint Presentation</vt:lpstr>
      <vt:lpstr>Personal Tax Expenditures</vt:lpstr>
      <vt:lpstr>Personal Income Tax Expenditures: Proposed for Elimination</vt:lpstr>
      <vt:lpstr>Personal Income Tax Expenditures: Retained</vt:lpstr>
      <vt:lpstr>Corporate Tax Breaks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Scenario 4: Distribution of New Revenue</dc:title>
  <dc:creator>Chabrier, Julia (ANF)</dc:creator>
  <cp:lastModifiedBy>Sullivan, David E. (ANF)</cp:lastModifiedBy>
  <cp:revision>353</cp:revision>
  <cp:lastPrinted>2013-01-17T21:14:22Z</cp:lastPrinted>
  <dcterms:created xsi:type="dcterms:W3CDTF">2012-08-17T17:40:01Z</dcterms:created>
  <dcterms:modified xsi:type="dcterms:W3CDTF">2013-01-17T22:08:58Z</dcterms:modified>
</cp:coreProperties>
</file>