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82" r:id="rId2"/>
    <p:sldId id="457" r:id="rId3"/>
    <p:sldId id="461" r:id="rId4"/>
    <p:sldId id="449" r:id="rId5"/>
    <p:sldId id="450" r:id="rId6"/>
    <p:sldId id="460" r:id="rId7"/>
    <p:sldId id="431" r:id="rId8"/>
    <p:sldId id="453" r:id="rId9"/>
    <p:sldId id="458" r:id="rId10"/>
    <p:sldId id="463" r:id="rId11"/>
  </p:sldIdLst>
  <p:sldSz cx="9144000" cy="6858000" type="screen4x3"/>
  <p:notesSz cx="7023100" cy="93091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lie Crandall" initials="SC" lastIdx="17" clrIdx="0">
    <p:extLst/>
  </p:cmAuthor>
  <p:cmAuthor id="2" name="Potter, Michael" initials="PM" lastIdx="1" clrIdx="1"/>
  <p:cmAuthor id="3" name="Phil Primack" initials="PP" lastIdx="1" clrIdx="2"/>
  <p:cmAuthor id="4" name="Easley, Nick" initials="EN" lastIdx="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69E"/>
    <a:srgbClr val="9E0000"/>
    <a:srgbClr val="FF505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3094" autoAdjust="0"/>
  </p:normalViewPr>
  <p:slideViewPr>
    <p:cSldViewPr>
      <p:cViewPr>
        <p:scale>
          <a:sx n="80" d="100"/>
          <a:sy n="80" d="100"/>
        </p:scale>
        <p:origin x="-2682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296"/>
    </p:cViewPr>
  </p:sorterViewPr>
  <p:notesViewPr>
    <p:cSldViewPr>
      <p:cViewPr varScale="1">
        <p:scale>
          <a:sx n="67" d="100"/>
          <a:sy n="67" d="100"/>
        </p:scale>
        <p:origin x="-864" y="-114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222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5081" tIns="47539" rIns="95081" bIns="475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0"/>
            <a:ext cx="3043343" cy="465455"/>
          </a:xfrm>
          <a:prstGeom prst="rect">
            <a:avLst/>
          </a:prstGeom>
        </p:spPr>
        <p:txBody>
          <a:bodyPr vert="horz" lIns="95081" tIns="47539" rIns="95081" bIns="47539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1" tIns="47539" rIns="95081" bIns="475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5081" tIns="47539" rIns="95081" bIns="475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3"/>
            <a:ext cx="3043343" cy="465455"/>
          </a:xfrm>
          <a:prstGeom prst="rect">
            <a:avLst/>
          </a:prstGeom>
        </p:spPr>
        <p:txBody>
          <a:bodyPr vert="horz" lIns="95081" tIns="47539" rIns="95081" bIns="475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3"/>
            <a:ext cx="3043343" cy="465455"/>
          </a:xfrm>
          <a:prstGeom prst="rect">
            <a:avLst/>
          </a:prstGeom>
        </p:spPr>
        <p:txBody>
          <a:bodyPr vert="horz" lIns="95081" tIns="47539" rIns="95081" bIns="47539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170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18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23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06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45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45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7/1/2016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7/1/2016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9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035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7/1/2016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2" r:id="rId3"/>
    <p:sldLayoutId id="2147483663" r:id="rId4"/>
    <p:sldLayoutId id="2147483673" r:id="rId5"/>
    <p:sldLayoutId id="2147483674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0"/>
            <a:ext cx="7751547" cy="466344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Money Room Security  Assessment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June </a:t>
            </a:r>
            <a:r>
              <a:rPr lang="en-US" dirty="0" smtClean="0"/>
              <a:t>29, 2016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521599" cy="4876800"/>
          </a:xfrm>
        </p:spPr>
        <p:txBody>
          <a:bodyPr/>
          <a:lstStyle/>
          <a:p>
            <a:pPr lvl="1"/>
            <a:r>
              <a:rPr lang="en-US" sz="2000" dirty="0" smtClean="0"/>
              <a:t>On-site union supervisors of other union members replaced with executive managers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Four</a:t>
            </a:r>
            <a:r>
              <a:rPr lang="en-US" sz="2000" dirty="0" smtClean="0"/>
              <a:t> </a:t>
            </a:r>
            <a:r>
              <a:rPr lang="en-US" sz="2000" dirty="0" smtClean="0"/>
              <a:t>of four top managers no longer in those positions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Investigation continues into security lapses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676" y="685800"/>
            <a:ext cx="7751547" cy="466344"/>
          </a:xfrm>
        </p:spPr>
        <p:txBody>
          <a:bodyPr/>
          <a:lstStyle/>
          <a:p>
            <a:r>
              <a:rPr lang="en-US" sz="2000" dirty="0" smtClean="0"/>
              <a:t>Changes </a:t>
            </a:r>
            <a:r>
              <a:rPr lang="en-US" sz="2000" dirty="0"/>
              <a:t>in Money Room Management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1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398" y="838200"/>
            <a:ext cx="7751547" cy="466344"/>
          </a:xfrm>
        </p:spPr>
        <p:txBody>
          <a:bodyPr/>
          <a:lstStyle/>
          <a:p>
            <a:r>
              <a:rPr lang="en-US" sz="2000" dirty="0" smtClean="0"/>
              <a:t>Money Room Security Assessment: Summary</a:t>
            </a:r>
            <a:endParaRPr lang="en-US" sz="2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6208" y="1676400"/>
            <a:ext cx="8348472" cy="443849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As part of review of all MBTA operations, private sector experts </a:t>
            </a:r>
            <a:r>
              <a:rPr lang="en-US" sz="1800" dirty="0">
                <a:solidFill>
                  <a:schemeClr val="tx1"/>
                </a:solidFill>
              </a:rPr>
              <a:t>with </a:t>
            </a:r>
            <a:r>
              <a:rPr lang="en-US" sz="1800" dirty="0" smtClean="0">
                <a:solidFill>
                  <a:schemeClr val="tx1"/>
                </a:solidFill>
              </a:rPr>
              <a:t>more than </a:t>
            </a:r>
            <a:r>
              <a:rPr lang="en-US" sz="1800" dirty="0">
                <a:solidFill>
                  <a:schemeClr val="tx1"/>
                </a:solidFill>
              </a:rPr>
              <a:t>75 years of </a:t>
            </a:r>
            <a:r>
              <a:rPr lang="en-US" sz="1800" dirty="0" smtClean="0">
                <a:solidFill>
                  <a:schemeClr val="tx1"/>
                </a:solidFill>
              </a:rPr>
              <a:t>experience retained to assess MBTA cash operations, including whether the function should be out-sourced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Expert team conducted review, </a:t>
            </a:r>
            <a:r>
              <a:rPr lang="en-US" sz="1800" dirty="0">
                <a:solidFill>
                  <a:schemeClr val="tx1"/>
                </a:solidFill>
              </a:rPr>
              <a:t>site visits, walkthroughs, interviews with MBTA personnel, and evaluations of processes and procedures.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As review proceeded, team identified immediate </a:t>
            </a:r>
            <a:r>
              <a:rPr lang="en-US" sz="1800" dirty="0">
                <a:solidFill>
                  <a:schemeClr val="tx1"/>
                </a:solidFill>
              </a:rPr>
              <a:t>risks and vulnerabilities to facility and employees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Led to intensive security review, in cooperation with MBTA security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Immediate actions taken and management changes made to render facility secure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1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Money Room Security Assessment: </a:t>
            </a:r>
            <a:r>
              <a:rPr lang="en-US" sz="2000" dirty="0" smtClean="0"/>
              <a:t>Background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166843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Problems </a:t>
            </a:r>
            <a:r>
              <a:rPr lang="en-US" dirty="0"/>
              <a:t>with MBTA Money Room operations and procedures </a:t>
            </a:r>
            <a:r>
              <a:rPr lang="en-US" dirty="0" smtClean="0"/>
              <a:t>long identified, </a:t>
            </a:r>
            <a:r>
              <a:rPr lang="en-US" dirty="0"/>
              <a:t>including 2012 review by State Auditor that </a:t>
            </a:r>
            <a:r>
              <a:rPr lang="en-US" dirty="0" smtClean="0"/>
              <a:t>found </a:t>
            </a:r>
            <a:r>
              <a:rPr lang="en-US" dirty="0"/>
              <a:t>hardware and software deficiencies had led to a $101 million variance over five </a:t>
            </a:r>
            <a:r>
              <a:rPr lang="en-US" dirty="0" smtClean="0"/>
              <a:t>years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Money Room employees and Transit Police protecting </a:t>
            </a:r>
            <a:r>
              <a:rPr lang="en-US" dirty="0" smtClean="0"/>
              <a:t>them and the </a:t>
            </a:r>
            <a:r>
              <a:rPr lang="en-US" dirty="0"/>
              <a:t>building received poor or limited management </a:t>
            </a:r>
            <a:r>
              <a:rPr lang="en-US" dirty="0" smtClean="0"/>
              <a:t>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Money Room supervision </a:t>
            </a:r>
            <a:r>
              <a:rPr lang="en-US" dirty="0"/>
              <a:t>consisted of union members </a:t>
            </a:r>
            <a:r>
              <a:rPr lang="en-US" dirty="0" smtClean="0"/>
              <a:t>overseeing </a:t>
            </a:r>
            <a:r>
              <a:rPr lang="en-US" dirty="0"/>
              <a:t>other union members, with no independent MBTA executive leadership in place</a:t>
            </a:r>
          </a:p>
        </p:txBody>
      </p:sp>
    </p:spTree>
    <p:extLst>
      <p:ext uri="{BB962C8B-B14F-4D97-AF65-F5344CB8AC3E}">
        <p14:creationId xmlns:p14="http://schemas.microsoft.com/office/powerpoint/2010/main" xmlns="" val="421029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70001" y="1371600"/>
            <a:ext cx="8292999" cy="4800600"/>
          </a:xfrm>
        </p:spPr>
        <p:txBody>
          <a:bodyPr/>
          <a:lstStyle/>
          <a:p>
            <a:pPr marL="222250" lvl="1" indent="0">
              <a:buNone/>
            </a:pPr>
            <a:r>
              <a:rPr lang="en-US" sz="1400" b="1" dirty="0" smtClean="0"/>
              <a:t>$</a:t>
            </a:r>
            <a:r>
              <a:rPr lang="en-US" sz="1400" b="1" dirty="0"/>
              <a:t>119M is counted from MBTA vehicles and fare vending </a:t>
            </a:r>
            <a:r>
              <a:rPr lang="en-US" sz="1400" b="1" dirty="0" smtClean="0"/>
              <a:t>machines</a:t>
            </a:r>
            <a:endParaRPr lang="en-US" sz="1400" b="1" dirty="0"/>
          </a:p>
          <a:p>
            <a:pPr marL="630238" lvl="2" indent="-230188">
              <a:buFont typeface="Wingdings" panose="05000000000000000000" pitchFamily="2" charset="2"/>
              <a:buChar char="ü"/>
            </a:pPr>
            <a:r>
              <a:rPr lang="en-US" sz="1400" dirty="0"/>
              <a:t>There are 335 fare vending machines at </a:t>
            </a:r>
            <a:r>
              <a:rPr lang="en-US" sz="1400" dirty="0" smtClean="0"/>
              <a:t>117 rail stations and other locations that accept cash</a:t>
            </a:r>
            <a:endParaRPr lang="en-US" sz="1400" dirty="0"/>
          </a:p>
          <a:p>
            <a:pPr marL="630238" lvl="2" indent="-230188">
              <a:buFont typeface="Wingdings" panose="05000000000000000000" pitchFamily="2" charset="2"/>
              <a:buChar char="ü"/>
            </a:pPr>
            <a:r>
              <a:rPr lang="en-US" sz="1400" dirty="0" smtClean="0"/>
              <a:t>More </a:t>
            </a:r>
            <a:r>
              <a:rPr lang="en-US" sz="1400" dirty="0"/>
              <a:t>than 1,400 fare boxes on buses and </a:t>
            </a:r>
            <a:r>
              <a:rPr lang="en-US" sz="1400" dirty="0" smtClean="0"/>
              <a:t>Green Line </a:t>
            </a:r>
            <a:r>
              <a:rPr lang="en-US" sz="1400" dirty="0"/>
              <a:t>vehicles</a:t>
            </a:r>
          </a:p>
          <a:p>
            <a:pPr marL="222250" lvl="1" indent="0">
              <a:buNone/>
            </a:pPr>
            <a:endParaRPr lang="en-US" sz="600" dirty="0"/>
          </a:p>
          <a:p>
            <a:pPr marL="222250" lvl="1" indent="0">
              <a:buNone/>
            </a:pPr>
            <a:r>
              <a:rPr lang="en-US" sz="1400" b="1" dirty="0" smtClean="0"/>
              <a:t>$75M+ </a:t>
            </a:r>
            <a:r>
              <a:rPr lang="en-US" sz="1400" b="1" dirty="0"/>
              <a:t>is collected and </a:t>
            </a:r>
            <a:r>
              <a:rPr lang="en-US" sz="1400" b="1" dirty="0" smtClean="0"/>
              <a:t>counted for City of </a:t>
            </a:r>
            <a:r>
              <a:rPr lang="en-US" sz="1400" b="1" dirty="0"/>
              <a:t>Cambridge, City of Boston, and Mass </a:t>
            </a:r>
            <a:r>
              <a:rPr lang="en-US" sz="1400" b="1" dirty="0" smtClean="0"/>
              <a:t>DOT</a:t>
            </a:r>
          </a:p>
          <a:p>
            <a:pPr marL="630238" lvl="1" indent="-284163">
              <a:buFont typeface="Wingdings" panose="05000000000000000000" pitchFamily="2" charset="2"/>
              <a:buChar char="ü"/>
            </a:pPr>
            <a:r>
              <a:rPr lang="en-US" sz="1400" dirty="0" smtClean="0"/>
              <a:t>From </a:t>
            </a:r>
            <a:r>
              <a:rPr lang="en-US" sz="1400" dirty="0"/>
              <a:t>parking meters, tolls, and other </a:t>
            </a:r>
            <a:r>
              <a:rPr lang="en-US" sz="1400" dirty="0" smtClean="0"/>
              <a:t>revenue</a:t>
            </a:r>
          </a:p>
          <a:p>
            <a:pPr marL="236537">
              <a:defRPr/>
            </a:pPr>
            <a:r>
              <a:rPr lang="en-US" sz="1400" b="1" dirty="0" smtClean="0"/>
              <a:t>71 </a:t>
            </a:r>
            <a:r>
              <a:rPr lang="en-US" sz="1400" b="1" dirty="0"/>
              <a:t>MBTA employees </a:t>
            </a:r>
            <a:r>
              <a:rPr lang="en-US" sz="1400" b="1" dirty="0" smtClean="0"/>
              <a:t>are responsible </a:t>
            </a:r>
            <a:r>
              <a:rPr lang="en-US" sz="1400" b="1" dirty="0"/>
              <a:t>for the collection, safe transport, deposit, and reconciliation of </a:t>
            </a:r>
            <a:r>
              <a:rPr lang="en-US" sz="1400" b="1" dirty="0" smtClean="0"/>
              <a:t>cash</a:t>
            </a:r>
          </a:p>
          <a:p>
            <a:pPr marL="630238" indent="-284163"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Annual operating costs are </a:t>
            </a:r>
            <a:r>
              <a:rPr lang="en-US" sz="1400" dirty="0" smtClean="0"/>
              <a:t>$8.6M</a:t>
            </a:r>
            <a:r>
              <a:rPr lang="en-US" sz="1400" dirty="0"/>
              <a:t>+</a:t>
            </a:r>
          </a:p>
          <a:p>
            <a:pPr marL="630238" indent="-284163"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Annual capital costs are $208K+ (facilities, cameras, and security vehicles) </a:t>
            </a:r>
          </a:p>
          <a:p>
            <a:pPr marL="630238" indent="-284163"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60,000 sq. ft. facility with appraised value of $</a:t>
            </a:r>
            <a:r>
              <a:rPr lang="en-US" sz="1400" dirty="0" smtClean="0"/>
              <a:t>2.7M </a:t>
            </a:r>
            <a:r>
              <a:rPr lang="en-US" sz="1400" dirty="0"/>
              <a:t>- $4M</a:t>
            </a:r>
          </a:p>
          <a:p>
            <a:pPr marL="630238" indent="-284163"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Facility </a:t>
            </a:r>
            <a:r>
              <a:rPr lang="en-US" sz="1400" dirty="0" smtClean="0"/>
              <a:t>requires </a:t>
            </a:r>
            <a:r>
              <a:rPr lang="en-US" sz="1400" dirty="0"/>
              <a:t>$500k+ in capital investment to continue operations</a:t>
            </a:r>
            <a:endParaRPr lang="en-US" sz="800" dirty="0"/>
          </a:p>
          <a:p>
            <a:pPr marL="236537">
              <a:defRPr/>
            </a:pPr>
            <a:r>
              <a:rPr lang="en-US" sz="1400" b="1" dirty="0" smtClean="0"/>
              <a:t>MBTA, which </a:t>
            </a:r>
            <a:r>
              <a:rPr lang="en-US" sz="1400" b="1" i="1" dirty="0"/>
              <a:t>is </a:t>
            </a:r>
            <a:r>
              <a:rPr lang="en-US" sz="1400" b="1" i="1" dirty="0" smtClean="0"/>
              <a:t>self-insured, bears </a:t>
            </a:r>
            <a:r>
              <a:rPr lang="en-US" sz="1400" b="1" i="1" dirty="0"/>
              <a:t>all </a:t>
            </a:r>
            <a:r>
              <a:rPr lang="en-US" sz="1400" b="1" i="1" dirty="0" smtClean="0"/>
              <a:t>risks </a:t>
            </a:r>
            <a:r>
              <a:rPr lang="en-US" sz="1400" b="1" dirty="0"/>
              <a:t>associated </a:t>
            </a:r>
            <a:r>
              <a:rPr lang="en-US" sz="1400" b="1" dirty="0" smtClean="0"/>
              <a:t>with these activities</a:t>
            </a:r>
            <a:endParaRPr lang="en-US" sz="1400" dirty="0"/>
          </a:p>
          <a:p>
            <a:pPr marL="236537">
              <a:defRPr/>
            </a:pPr>
            <a:endParaRPr lang="en-US" sz="1400" b="1" dirty="0"/>
          </a:p>
          <a:p>
            <a:pPr lvl="2"/>
            <a:endParaRPr lang="en-US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7751547" cy="466344"/>
          </a:xfrm>
        </p:spPr>
        <p:txBody>
          <a:bodyPr/>
          <a:lstStyle/>
          <a:p>
            <a:r>
              <a:rPr lang="en-US" sz="2000" dirty="0" smtClean="0"/>
              <a:t>MBTA </a:t>
            </a:r>
            <a:r>
              <a:rPr lang="en-US" sz="2000" dirty="0"/>
              <a:t>M</a:t>
            </a:r>
            <a:r>
              <a:rPr lang="en-US" sz="2000" dirty="0" smtClean="0"/>
              <a:t>oney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Room Functions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97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28600" y="1371602"/>
            <a:ext cx="5105398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1400" dirty="0" smtClean="0"/>
              <a:t>Employees and assets </a:t>
            </a:r>
            <a:r>
              <a:rPr lang="en-US" sz="1400" dirty="0" smtClean="0">
                <a:solidFill>
                  <a:schemeClr val="tx1"/>
                </a:solidFill>
              </a:rPr>
              <a:t>were</a:t>
            </a:r>
            <a:r>
              <a:rPr lang="en-US" sz="1400" dirty="0" smtClean="0"/>
              <a:t> inadequately protected, risking: </a:t>
            </a:r>
            <a:endParaRPr lang="en-US" sz="1400" dirty="0"/>
          </a:p>
          <a:p>
            <a:pPr marL="400050" lvl="2" indent="-228600">
              <a:buFont typeface="Wingdings" panose="05000000000000000000" pitchFamily="2" charset="2"/>
              <a:buChar char="§"/>
            </a:pPr>
            <a:r>
              <a:rPr lang="en-US" sz="1400" dirty="0" smtClean="0"/>
              <a:t>Intrusion</a:t>
            </a:r>
          </a:p>
          <a:p>
            <a:pPr marL="400050" lvl="2" indent="-228600">
              <a:buFont typeface="Wingdings" panose="05000000000000000000" pitchFamily="2" charset="2"/>
              <a:buChar char="§"/>
            </a:pPr>
            <a:r>
              <a:rPr lang="en-US" sz="1400" dirty="0" smtClean="0"/>
              <a:t>Coercion</a:t>
            </a:r>
          </a:p>
          <a:p>
            <a:pPr marL="400050" lvl="2" indent="-228600">
              <a:buFont typeface="Wingdings" panose="05000000000000000000" pitchFamily="2" charset="2"/>
              <a:buChar char="§"/>
            </a:pPr>
            <a:r>
              <a:rPr lang="en-US" sz="1400" dirty="0" smtClean="0"/>
              <a:t>Physical Danger</a:t>
            </a:r>
          </a:p>
          <a:p>
            <a:pPr marL="400050" lvl="2" indent="-228600">
              <a:buFont typeface="Wingdings" panose="05000000000000000000" pitchFamily="2" charset="2"/>
              <a:buChar char="§"/>
            </a:pPr>
            <a:r>
              <a:rPr lang="en-US" sz="1400" dirty="0" smtClean="0"/>
              <a:t>Theft</a:t>
            </a:r>
          </a:p>
          <a:p>
            <a:pPr marL="222250" lvl="1" indent="0">
              <a:buNone/>
            </a:pPr>
            <a:endParaRPr lang="en-US" sz="1400" b="1" dirty="0" smtClean="0"/>
          </a:p>
          <a:p>
            <a:pPr lvl="1"/>
            <a:endParaRPr lang="en-US" sz="1400" b="1" dirty="0"/>
          </a:p>
          <a:p>
            <a:pPr lvl="2"/>
            <a:endParaRPr lang="en-US" sz="1400" dirty="0"/>
          </a:p>
          <a:p>
            <a:pPr lvl="1">
              <a:buNone/>
            </a:pPr>
            <a:endParaRPr lang="en-US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676" y="685800"/>
            <a:ext cx="7751547" cy="466344"/>
          </a:xfrm>
        </p:spPr>
        <p:txBody>
          <a:bodyPr/>
          <a:lstStyle/>
          <a:p>
            <a:r>
              <a:rPr lang="en-US" sz="2000" dirty="0" smtClean="0"/>
              <a:t>Money Room </a:t>
            </a:r>
            <a:r>
              <a:rPr lang="en-US" sz="2000" dirty="0"/>
              <a:t>S</a:t>
            </a:r>
            <a:r>
              <a:rPr lang="en-US" sz="2000" dirty="0" smtClean="0"/>
              <a:t>ecurity </a:t>
            </a:r>
            <a:r>
              <a:rPr lang="en-US" sz="2000" dirty="0"/>
              <a:t>W</a:t>
            </a:r>
            <a:r>
              <a:rPr lang="en-US" sz="2000" dirty="0" smtClean="0"/>
              <a:t>eaknesses and Risks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3399" y="2362202"/>
            <a:ext cx="4876797" cy="289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92399" y="3798273"/>
            <a:ext cx="2844799" cy="2133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2673"/>
            <a:ext cx="2667000" cy="278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7998" y="1905940"/>
            <a:ext cx="1828799" cy="108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THIS DOOR IS TO REMAIN SHUT AT </a:t>
            </a:r>
            <a:r>
              <a:rPr lang="en-US" sz="1600" b="1" u="sng" dirty="0" smtClean="0">
                <a:solidFill>
                  <a:schemeClr val="tx1"/>
                </a:solidFill>
              </a:rPr>
              <a:t>ALL TIMES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76797" y="2450770"/>
            <a:ext cx="1676403" cy="3686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5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9" t="226" r="1356" b="7345"/>
          <a:stretch/>
        </p:blipFill>
        <p:spPr>
          <a:xfrm>
            <a:off x="887404" y="1371600"/>
            <a:ext cx="4718780" cy="4806928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1" t="8361" r="-3729" b="16930"/>
          <a:stretch/>
        </p:blipFill>
        <p:spPr>
          <a:xfrm rot="5400000">
            <a:off x="4515683" y="2565968"/>
            <a:ext cx="5814060" cy="266332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84878">
            <a:off x="2964589" y="2917028"/>
            <a:ext cx="4037295" cy="51501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85992" y="4104861"/>
            <a:ext cx="1170332" cy="130533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Door to outside not alarmed or </a:t>
            </a:r>
            <a:r>
              <a:rPr lang="en-US" sz="1800" dirty="0" smtClean="0"/>
              <a:t>access controlled, </a:t>
            </a:r>
            <a:br>
              <a:rPr lang="en-US" sz="1800" dirty="0" smtClean="0"/>
            </a:br>
            <a:r>
              <a:rPr lang="en-US" sz="1800" dirty="0" smtClean="0"/>
              <a:t>which allowed unsecured </a:t>
            </a:r>
            <a:r>
              <a:rPr lang="en-US" sz="1800" dirty="0"/>
              <a:t> </a:t>
            </a:r>
            <a:r>
              <a:rPr lang="en-US" sz="1800" dirty="0" smtClean="0"/>
              <a:t>access 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370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28600" y="1447800"/>
            <a:ext cx="4114800" cy="4876800"/>
          </a:xfrm>
        </p:spPr>
        <p:txBody>
          <a:bodyPr/>
          <a:lstStyle/>
          <a:p>
            <a:pPr marL="284163" lvl="1" indent="-173038"/>
            <a:r>
              <a:rPr lang="en-US" sz="1600" dirty="0" smtClean="0"/>
              <a:t>Employee </a:t>
            </a:r>
            <a:r>
              <a:rPr lang="en-US" sz="1600" dirty="0" smtClean="0">
                <a:solidFill>
                  <a:schemeClr val="tx1"/>
                </a:solidFill>
              </a:rPr>
              <a:t>IDs were not verified before entering building</a:t>
            </a:r>
          </a:p>
          <a:p>
            <a:pPr marL="284163" lvl="1" indent="-173038"/>
            <a:r>
              <a:rPr lang="en-US" sz="1600" dirty="0" smtClean="0">
                <a:solidFill>
                  <a:schemeClr val="tx1"/>
                </a:solidFill>
              </a:rPr>
              <a:t>License to carry firearms were not consistently checked </a:t>
            </a:r>
          </a:p>
          <a:p>
            <a:pPr marL="284163" lvl="1" indent="-173038"/>
            <a:r>
              <a:rPr lang="en-US" sz="1600" dirty="0">
                <a:solidFill>
                  <a:schemeClr val="tx1"/>
                </a:solidFill>
              </a:rPr>
              <a:t>Key control </a:t>
            </a:r>
            <a:r>
              <a:rPr lang="en-US" sz="1600" dirty="0"/>
              <a:t>policies </a:t>
            </a:r>
            <a:r>
              <a:rPr lang="en-US" sz="1600" dirty="0" smtClean="0"/>
              <a:t>not followed </a:t>
            </a:r>
          </a:p>
          <a:p>
            <a:pPr marL="455613" lvl="2" indent="-173038"/>
            <a:r>
              <a:rPr lang="en-US" sz="1600" dirty="0" smtClean="0"/>
              <a:t>No </a:t>
            </a:r>
            <a:r>
              <a:rPr lang="en-US" sz="1600" dirty="0"/>
              <a:t>chain of key custody </a:t>
            </a:r>
            <a:endParaRPr lang="en-US" sz="1600" dirty="0" smtClean="0"/>
          </a:p>
          <a:p>
            <a:pPr marL="455613" lvl="2" indent="-173038"/>
            <a:r>
              <a:rPr lang="en-US" sz="1600" dirty="0" smtClean="0"/>
              <a:t>Keys not checked in in accordance with SOPs</a:t>
            </a:r>
          </a:p>
          <a:p>
            <a:pPr marL="455613" lvl="2" indent="-173038"/>
            <a:r>
              <a:rPr lang="en-US" sz="1600" dirty="0" smtClean="0"/>
              <a:t>No inventory system</a:t>
            </a:r>
          </a:p>
          <a:p>
            <a:pPr marL="455613" lvl="2" indent="-173038"/>
            <a:r>
              <a:rPr lang="en-US" sz="1600" dirty="0" smtClean="0"/>
              <a:t>Vehicle and cashbox keys unaccounted for</a:t>
            </a:r>
          </a:p>
          <a:p>
            <a:pPr marL="454025" lvl="3" indent="0">
              <a:buNone/>
            </a:pPr>
            <a:endParaRPr lang="en-US" sz="1400" dirty="0" smtClean="0"/>
          </a:p>
          <a:p>
            <a:pPr marL="282575" lvl="2" indent="0">
              <a:buNone/>
            </a:pPr>
            <a:endParaRPr lang="en-US" sz="1400" dirty="0"/>
          </a:p>
          <a:p>
            <a:pPr marL="111125" lvl="1" indent="0">
              <a:buNone/>
            </a:pPr>
            <a:endParaRPr lang="en-US" sz="1400" b="1" i="1" dirty="0" smtClean="0"/>
          </a:p>
          <a:p>
            <a:pPr marL="222250" lvl="1" indent="0">
              <a:buNone/>
            </a:pPr>
            <a:r>
              <a:rPr lang="en-US" sz="1800" b="1" i="1" dirty="0" smtClean="0"/>
              <a:t>Keys are stored without </a:t>
            </a:r>
            <a:r>
              <a:rPr lang="en-US" sz="1800" b="1" i="1" dirty="0"/>
              <a:t>appropriate controls</a:t>
            </a:r>
          </a:p>
          <a:p>
            <a:pPr lvl="2"/>
            <a:endParaRPr lang="en-US" sz="1400" dirty="0"/>
          </a:p>
          <a:p>
            <a:pPr lvl="1">
              <a:buNone/>
            </a:pPr>
            <a:endParaRPr lang="en-US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676" y="685800"/>
            <a:ext cx="7751547" cy="466344"/>
          </a:xfrm>
        </p:spPr>
        <p:txBody>
          <a:bodyPr/>
          <a:lstStyle/>
          <a:p>
            <a:r>
              <a:rPr lang="en-US" sz="2000" dirty="0" smtClean="0"/>
              <a:t>MBTA Money Room </a:t>
            </a:r>
            <a:r>
              <a:rPr lang="en-US" sz="2000" dirty="0"/>
              <a:t>S</a:t>
            </a:r>
            <a:r>
              <a:rPr lang="en-US" sz="2000" dirty="0" smtClean="0"/>
              <a:t>ecurity </a:t>
            </a:r>
            <a:r>
              <a:rPr lang="en-US" sz="2000" dirty="0"/>
              <a:t>W</a:t>
            </a:r>
            <a:r>
              <a:rPr lang="en-US" sz="2000" dirty="0" smtClean="0"/>
              <a:t>eaknesses and Risks 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4155" y="1492971"/>
            <a:ext cx="4646412" cy="440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1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1186852"/>
              </p:ext>
            </p:extLst>
          </p:nvPr>
        </p:nvGraphicFramePr>
        <p:xfrm>
          <a:off x="457200" y="1327332"/>
          <a:ext cx="84582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4876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Industry Standard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MBTA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MBTA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Physical Security  </a:t>
                      </a:r>
                      <a:r>
                        <a:rPr lang="en-US" sz="1100" b="0" dirty="0" smtClean="0"/>
                        <a:t>Based on observed</a:t>
                      </a:r>
                      <a:r>
                        <a:rPr lang="en-US" sz="1100" b="0" baseline="0" dirty="0" smtClean="0"/>
                        <a:t> practices and an audit conducted by MBTA Security Office</a:t>
                      </a:r>
                      <a:endParaRPr lang="en-US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doors bypassed, including propped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open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vault room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door duct taped, alarm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contacts not functional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Vault room access unrestricted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Non-alarmed doors</a:t>
                      </a:r>
                    </a:p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Cameras missing or removed at guard stations</a:t>
                      </a:r>
                    </a:p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Outside gates secure with locks with unaccounted</a:t>
                      </a:r>
                      <a:r>
                        <a:rPr lang="en-US" sz="1200" baseline="0" dirty="0" smtClean="0"/>
                        <a:t> for </a:t>
                      </a:r>
                      <a:r>
                        <a:rPr lang="en-US" sz="1200" dirty="0" smtClean="0"/>
                        <a:t>keys</a:t>
                      </a:r>
                    </a:p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Unsecured freight elevator</a:t>
                      </a:r>
                    </a:p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Lack of interlocking</a:t>
                      </a:r>
                      <a:r>
                        <a:rPr lang="en-US" sz="1200" baseline="0" dirty="0" smtClean="0"/>
                        <a:t> doors staggering access to the vault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Opening and Closing</a:t>
                      </a:r>
                      <a:r>
                        <a:rPr lang="en-US" sz="1200" b="1" baseline="0" dirty="0" smtClean="0"/>
                        <a:t> Procedures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Staff enters building without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full TPD clearance of building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Building is not fully cleared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2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Keys </a:t>
                      </a:r>
                      <a:r>
                        <a:rPr lang="en-US" sz="1200" b="1" baseline="0" dirty="0" smtClean="0"/>
                        <a:t>and Codes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dual control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locks not utilized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Many individuals capable of opening vault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alone, a violation of dual custody standard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Keys not securely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managed and inventoried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Facility</a:t>
                      </a:r>
                      <a:r>
                        <a:rPr lang="en-US" sz="1200" b="1" baseline="0" dirty="0" smtClean="0"/>
                        <a:t> Access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Employees not checked for ID or required to wear 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Employees have access to cash floor and vault room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Generic guest key cards allow full access to the facility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Frequent vendors and outside employees allowed same access as employees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Vendors</a:t>
                      </a:r>
                      <a:r>
                        <a:rPr lang="en-US" sz="1200" baseline="0" dirty="0" smtClean="0"/>
                        <a:t> arrive unscheduled and gate is opened for them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MBTA Security Report Card</a:t>
            </a:r>
            <a:endParaRPr lang="en-US" sz="2000" dirty="0"/>
          </a:p>
        </p:txBody>
      </p:sp>
      <p:pic>
        <p:nvPicPr>
          <p:cNvPr id="1028" name="Picture 4" descr="C:\Users\mpotter\AppData\Local\Microsoft\Windows\Temporary Internet Files\Content.IE5\J0BKEVUD\lgi01a2014010802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potter\AppData\Local\Microsoft\Windows\Temporary Internet Files\Content.IE5\J0BKEVUD\lgi01a2014010802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potter\AppData\Local\Microsoft\Windows\Temporary Internet Files\Content.IE5\J0BKEVUD\lgi01a2014010802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potter\AppData\Local\Microsoft\Windows\Temporary Internet Files\Content.IE5\J0BKEVUD\lgi01a2014010802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potter\AppData\Local\Microsoft\Windows\Temporary Internet Files\Content.IE5\J0BKEVUD\lgi01a2014010802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0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potter\AppData\Local\Microsoft\Windows\Temporary Internet Files\Content.IE5\1QO0OBAS\johnny_automatic_key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8513" y="5702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potter\AppData\Local\Microsoft\Windows\Temporary Internet Files\Content.IE5\1QO0OBAS\johnny_automatic_key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5831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Multiply 63"/>
          <p:cNvSpPr/>
          <p:nvPr/>
        </p:nvSpPr>
        <p:spPr>
          <a:xfrm>
            <a:off x="7866348" y="2342048"/>
            <a:ext cx="744252" cy="629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Multiply 64"/>
          <p:cNvSpPr/>
          <p:nvPr/>
        </p:nvSpPr>
        <p:spPr>
          <a:xfrm>
            <a:off x="7866348" y="3276600"/>
            <a:ext cx="744252" cy="629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Multiply 65"/>
          <p:cNvSpPr/>
          <p:nvPr/>
        </p:nvSpPr>
        <p:spPr>
          <a:xfrm>
            <a:off x="7866348" y="5313848"/>
            <a:ext cx="744252" cy="629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Multiply 46"/>
          <p:cNvSpPr/>
          <p:nvPr/>
        </p:nvSpPr>
        <p:spPr>
          <a:xfrm>
            <a:off x="7866348" y="4191000"/>
            <a:ext cx="744252" cy="6297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0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521599" cy="4876800"/>
          </a:xfrm>
        </p:spPr>
        <p:txBody>
          <a:bodyPr/>
          <a:lstStyle/>
          <a:p>
            <a:pPr lvl="1"/>
            <a:r>
              <a:rPr lang="en-US" sz="1600" dirty="0" smtClean="0"/>
              <a:t>Notified MBTA Transit Police </a:t>
            </a:r>
            <a:r>
              <a:rPr lang="en-US" sz="1600" dirty="0" smtClean="0">
                <a:solidFill>
                  <a:schemeClr val="tx1"/>
                </a:solidFill>
              </a:rPr>
              <a:t>Department (TPD) of weaknesses and risks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Developed security transition plan in coordination with TPD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Enhanced money room security with combination of TPD and private </a:t>
            </a:r>
            <a:r>
              <a:rPr lang="en-US" sz="1600" dirty="0">
                <a:solidFill>
                  <a:schemeClr val="tx1"/>
                </a:solidFill>
              </a:rPr>
              <a:t>security personnel, including armed guards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Revenue agents now </a:t>
            </a:r>
            <a:r>
              <a:rPr lang="en-US" sz="1600" dirty="0" smtClean="0">
                <a:solidFill>
                  <a:schemeClr val="tx1"/>
                </a:solidFill>
              </a:rPr>
              <a:t>required to present identification and proof of license to carry before accessing firearms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Reinstituted employee and visitor screening policies, requiring all bags to be screened  by security upon entry and exit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Vault combination re-tumbled and reestablished dual control practices for vault access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Instituted “single door policy” requiring no more than one door between vault and street to be opened at any given time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New opening procedures in place. Se</a:t>
            </a:r>
            <a:r>
              <a:rPr lang="en-US" sz="1600" dirty="0" smtClean="0"/>
              <a:t>curity now clears building before employees are admitted to secure areas</a:t>
            </a:r>
          </a:p>
          <a:p>
            <a:pPr lvl="1"/>
            <a:r>
              <a:rPr lang="en-US" sz="1600" dirty="0" smtClean="0"/>
              <a:t>Reinstituted employee uniform policies</a:t>
            </a:r>
          </a:p>
          <a:p>
            <a:pPr marL="22225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222250" lvl="1" indent="0">
              <a:buNone/>
            </a:pPr>
            <a:endParaRPr lang="en-US" sz="1600" dirty="0" smtClean="0"/>
          </a:p>
          <a:p>
            <a:pPr lvl="2"/>
            <a:endParaRPr lang="en-US" sz="1600" dirty="0"/>
          </a:p>
          <a:p>
            <a:pPr lvl="1">
              <a:buNone/>
            </a:pPr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676" y="685800"/>
            <a:ext cx="7751547" cy="466344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Immediate Security Threats Triggered Immediate Actions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2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INTENSITY" val="LIGHT"/>
  <p:tag name="BACKGROUND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MBTA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MBTATemplate</Template>
  <TotalTime>10512</TotalTime>
  <Words>765</Words>
  <Application>Microsoft Office PowerPoint</Application>
  <PresentationFormat>On-screen Show (4:3)</PresentationFormat>
  <Paragraphs>105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MBTATemplate</vt:lpstr>
      <vt:lpstr> Money Room Security  Assessment </vt:lpstr>
      <vt:lpstr>Money Room Security Assessment: Summary</vt:lpstr>
      <vt:lpstr>Money Room Security Assessment: Background</vt:lpstr>
      <vt:lpstr>MBTA Money Room Functions</vt:lpstr>
      <vt:lpstr>Money Room Security Weaknesses and Risks</vt:lpstr>
      <vt:lpstr>Door to outside not alarmed or access controlled,  which allowed unsecured  access </vt:lpstr>
      <vt:lpstr>MBTA Money Room Security Weaknesses and Risks </vt:lpstr>
      <vt:lpstr>MBTA Security Report Card</vt:lpstr>
      <vt:lpstr>Immediate Security Threats Triggered Immediate Actions</vt:lpstr>
      <vt:lpstr>Changes in Money Room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neasley</dc:creator>
  <cp:lastModifiedBy>bshortsleeve</cp:lastModifiedBy>
  <cp:revision>711</cp:revision>
  <cp:lastPrinted>2016-06-28T22:11:32Z</cp:lastPrinted>
  <dcterms:created xsi:type="dcterms:W3CDTF">2016-05-13T14:52:40Z</dcterms:created>
  <dcterms:modified xsi:type="dcterms:W3CDTF">2016-07-01T15:59:29Z</dcterms:modified>
</cp:coreProperties>
</file>